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56" r:id="rId2"/>
    <p:sldId id="257" r:id="rId3"/>
    <p:sldId id="258" r:id="rId4"/>
    <p:sldId id="274" r:id="rId5"/>
    <p:sldId id="259" r:id="rId6"/>
    <p:sldId id="275" r:id="rId7"/>
    <p:sldId id="276" r:id="rId8"/>
    <p:sldId id="273" r:id="rId9"/>
    <p:sldId id="334" r:id="rId10"/>
    <p:sldId id="335" r:id="rId11"/>
    <p:sldId id="336" r:id="rId12"/>
    <p:sldId id="337" r:id="rId13"/>
    <p:sldId id="338" r:id="rId14"/>
    <p:sldId id="340" r:id="rId15"/>
    <p:sldId id="341" r:id="rId16"/>
    <p:sldId id="342" r:id="rId17"/>
    <p:sldId id="343" r:id="rId18"/>
    <p:sldId id="339" r:id="rId19"/>
    <p:sldId id="333" r:id="rId20"/>
  </p:sldIdLst>
  <p:sldSz cx="18288000" cy="10287000"/>
  <p:notesSz cx="6858000" cy="9144000"/>
  <p:embeddedFontLst>
    <p:embeddedFont>
      <p:font typeface="Caveat Brush" pitchFamily="2" charset="0"/>
      <p:regular r:id="rId22"/>
    </p:embeddedFont>
    <p:embeddedFont>
      <p:font typeface="Codec Pro" panose="020B0604020202020204" charset="0"/>
      <p:regular r:id="rId23"/>
    </p:embeddedFont>
    <p:embeddedFont>
      <p:font typeface="Codec Pro Bold" panose="020B060402020202020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5014" autoAdjust="0"/>
  </p:normalViewPr>
  <p:slideViewPr>
    <p:cSldViewPr>
      <p:cViewPr>
        <p:scale>
          <a:sx n="50" d="100"/>
          <a:sy n="50" d="100"/>
        </p:scale>
        <p:origin x="765" y="1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2.gif>
</file>

<file path=ppt/media/image3.gif>
</file>

<file path=ppt/media/image4.png>
</file>

<file path=ppt/media/image5.jpe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75C362-29D2-4F21-BBED-79209152139A}" type="datetimeFigureOut">
              <a:rPr lang="en-AS" smtClean="0"/>
              <a:t>5/4/2024</a:t>
            </a:fld>
            <a:endParaRPr lang="en-A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327AC-270E-4048-AC84-EB4EA4C28843}" type="slidenum">
              <a:rPr lang="en-AS" smtClean="0"/>
              <a:t>‹#›</a:t>
            </a:fld>
            <a:endParaRPr lang="en-AS"/>
          </a:p>
        </p:txBody>
      </p:sp>
    </p:spTree>
    <p:extLst>
      <p:ext uri="{BB962C8B-B14F-4D97-AF65-F5344CB8AC3E}">
        <p14:creationId xmlns:p14="http://schemas.microsoft.com/office/powerpoint/2010/main" val="1837790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111111"/>
                </a:solidFill>
                <a:effectLst/>
                <a:highlight>
                  <a:srgbClr val="F9F9F9"/>
                </a:highlight>
                <a:latin typeface="-apple-system"/>
              </a:rPr>
              <a:t>state</a:t>
            </a:r>
            <a:r>
              <a:rPr lang="en-US" b="0" i="0" dirty="0">
                <a:solidFill>
                  <a:srgbClr val="111111"/>
                </a:solidFill>
                <a:effectLst/>
                <a:highlight>
                  <a:srgbClr val="F9F9F9"/>
                </a:highlight>
                <a:latin typeface="-apple-system"/>
              </a:rPr>
              <a:t> refers to the data that determines how a user interface (UI) should be displayed at any given moment</a:t>
            </a:r>
            <a:endParaRPr lang="en-AS" dirty="0"/>
          </a:p>
        </p:txBody>
      </p:sp>
      <p:sp>
        <p:nvSpPr>
          <p:cNvPr id="4" name="Slide Number Placeholder 3"/>
          <p:cNvSpPr>
            <a:spLocks noGrp="1"/>
          </p:cNvSpPr>
          <p:nvPr>
            <p:ph type="sldNum" sz="quarter" idx="5"/>
          </p:nvPr>
        </p:nvSpPr>
        <p:spPr/>
        <p:txBody>
          <a:bodyPr/>
          <a:lstStyle/>
          <a:p>
            <a:fld id="{D6B327AC-270E-4048-AC84-EB4EA4C28843}" type="slidenum">
              <a:rPr lang="en-AS" smtClean="0"/>
              <a:t>3</a:t>
            </a:fld>
            <a:endParaRPr lang="en-AS"/>
          </a:p>
        </p:txBody>
      </p:sp>
    </p:spTree>
    <p:extLst>
      <p:ext uri="{BB962C8B-B14F-4D97-AF65-F5344CB8AC3E}">
        <p14:creationId xmlns:p14="http://schemas.microsoft.com/office/powerpoint/2010/main" val="3617602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Ephemeral – App state</a:t>
            </a:r>
            <a:endParaRPr lang="en-AS" dirty="0"/>
          </a:p>
        </p:txBody>
      </p:sp>
      <p:sp>
        <p:nvSpPr>
          <p:cNvPr id="4" name="Slide Number Placeholder 3"/>
          <p:cNvSpPr>
            <a:spLocks noGrp="1"/>
          </p:cNvSpPr>
          <p:nvPr>
            <p:ph type="sldNum" sz="quarter" idx="5"/>
          </p:nvPr>
        </p:nvSpPr>
        <p:spPr/>
        <p:txBody>
          <a:bodyPr/>
          <a:lstStyle/>
          <a:p>
            <a:fld id="{D6B327AC-270E-4048-AC84-EB4EA4C28843}" type="slidenum">
              <a:rPr lang="en-AS" smtClean="0"/>
              <a:t>4</a:t>
            </a:fld>
            <a:endParaRPr lang="en-AS"/>
          </a:p>
        </p:txBody>
      </p:sp>
    </p:spTree>
    <p:extLst>
      <p:ext uri="{BB962C8B-B14F-4D97-AF65-F5344CB8AC3E}">
        <p14:creationId xmlns:p14="http://schemas.microsoft.com/office/powerpoint/2010/main" val="684167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S" dirty="0"/>
          </a:p>
        </p:txBody>
      </p:sp>
      <p:sp>
        <p:nvSpPr>
          <p:cNvPr id="4" name="Slide Number Placeholder 3"/>
          <p:cNvSpPr>
            <a:spLocks noGrp="1"/>
          </p:cNvSpPr>
          <p:nvPr>
            <p:ph type="sldNum" sz="quarter" idx="5"/>
          </p:nvPr>
        </p:nvSpPr>
        <p:spPr/>
        <p:txBody>
          <a:bodyPr/>
          <a:lstStyle/>
          <a:p>
            <a:fld id="{6DC51814-3B91-4036-94D2-3977634EE214}" type="slidenum">
              <a:rPr lang="en-US" smtClean="0"/>
              <a:t>19</a:t>
            </a:fld>
            <a:endParaRPr lang="en-US" dirty="0"/>
          </a:p>
        </p:txBody>
      </p:sp>
    </p:spTree>
    <p:extLst>
      <p:ext uri="{BB962C8B-B14F-4D97-AF65-F5344CB8AC3E}">
        <p14:creationId xmlns:p14="http://schemas.microsoft.com/office/powerpoint/2010/main" val="848317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linkedin.com/in/amira-nasser-sayed/" TargetMode="External"/><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hyperlink" Target="https://www.facebook.com/marmar.nasser.79/about"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gif"/><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g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riverpod.dev/docs/providers/state_notifier_provider" TargetMode="External"/><Relationship Id="rId7" Type="http://schemas.openxmlformats.org/officeDocument/2006/relationships/hyperlink" Target="https://www.facebook.com/marmar.nasser.79/about" TargetMode="External"/><Relationship Id="rId2" Type="http://schemas.openxmlformats.org/officeDocument/2006/relationships/hyperlink" Target="https://riverpod.dev/docs/providers/state_provider" TargetMode="External"/><Relationship Id="rId1" Type="http://schemas.openxmlformats.org/officeDocument/2006/relationships/slideLayout" Target="../slideLayouts/slideLayout7.xml"/><Relationship Id="rId6" Type="http://schemas.openxmlformats.org/officeDocument/2006/relationships/hyperlink" Target="https://www.linkedin.com/in/amira-nasser-sayed/" TargetMode="External"/><Relationship Id="rId5" Type="http://schemas.openxmlformats.org/officeDocument/2006/relationships/hyperlink" Target="https://resocoder.com/2020/11/27/flutter-riverpod-tutorial-the-better-provider/" TargetMode="External"/><Relationship Id="rId4" Type="http://schemas.openxmlformats.org/officeDocument/2006/relationships/hyperlink" Target="https://riverpod.dev/docs/providers/change_notifier_provider"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www.facebook.com/marmar.nasser.79/about" TargetMode="External"/><Relationship Id="rId4" Type="http://schemas.openxmlformats.org/officeDocument/2006/relationships/hyperlink" Target="https://www.linkedin.com/in/amira-nasser-saye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www.linkedin.com/in/amira-nasser-sayed/"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www.facebook.com/marmar.nasser.79/abou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1963400" cy="10287000"/>
            <a:chOff x="0" y="0"/>
            <a:chExt cx="3497141" cy="3115733"/>
          </a:xfrm>
        </p:grpSpPr>
        <p:sp>
          <p:nvSpPr>
            <p:cNvPr id="3" name="Freeform 3"/>
            <p:cNvSpPr/>
            <p:nvPr/>
          </p:nvSpPr>
          <p:spPr>
            <a:xfrm>
              <a:off x="0" y="0"/>
              <a:ext cx="3497140" cy="3115733"/>
            </a:xfrm>
            <a:custGeom>
              <a:avLst/>
              <a:gdLst/>
              <a:ahLst/>
              <a:cxnLst/>
              <a:rect l="l" t="t" r="r" b="b"/>
              <a:pathLst>
                <a:path w="3497140" h="3115733">
                  <a:moveTo>
                    <a:pt x="0" y="0"/>
                  </a:moveTo>
                  <a:lnTo>
                    <a:pt x="3497140" y="0"/>
                  </a:lnTo>
                  <a:lnTo>
                    <a:pt x="3497140" y="3115733"/>
                  </a:lnTo>
                  <a:lnTo>
                    <a:pt x="0" y="3115733"/>
                  </a:lnTo>
                  <a:close/>
                </a:path>
              </a:pathLst>
            </a:custGeom>
            <a:solidFill>
              <a:srgbClr val="2E4C82"/>
            </a:solidFill>
          </p:spPr>
          <p:txBody>
            <a:bodyPr/>
            <a:lstStyle/>
            <a:p>
              <a:endParaRPr lang="en-AS"/>
            </a:p>
          </p:txBody>
        </p:sp>
        <p:sp>
          <p:nvSpPr>
            <p:cNvPr id="4" name="TextBox 4"/>
            <p:cNvSpPr txBox="1"/>
            <p:nvPr/>
          </p:nvSpPr>
          <p:spPr>
            <a:xfrm>
              <a:off x="0" y="-47625"/>
              <a:ext cx="3497141" cy="3163358"/>
            </a:xfrm>
            <a:prstGeom prst="rect">
              <a:avLst/>
            </a:prstGeom>
          </p:spPr>
          <p:txBody>
            <a:bodyPr lIns="50800" tIns="50800" rIns="50800" bIns="50800" rtlCol="0" anchor="ctr"/>
            <a:lstStyle/>
            <a:p>
              <a:pPr algn="ctr">
                <a:lnSpc>
                  <a:spcPts val="2079"/>
                </a:lnSpc>
              </a:pPr>
              <a:endParaRPr/>
            </a:p>
          </p:txBody>
        </p:sp>
      </p:grpSp>
      <p:sp>
        <p:nvSpPr>
          <p:cNvPr id="8" name="TextBox 8"/>
          <p:cNvSpPr txBox="1"/>
          <p:nvPr/>
        </p:nvSpPr>
        <p:spPr>
          <a:xfrm>
            <a:off x="1189504" y="1569583"/>
            <a:ext cx="8755101" cy="3419013"/>
          </a:xfrm>
          <a:prstGeom prst="rect">
            <a:avLst/>
          </a:prstGeom>
        </p:spPr>
        <p:txBody>
          <a:bodyPr lIns="0" tIns="0" rIns="0" bIns="0" rtlCol="0" anchor="t">
            <a:spAutoFit/>
          </a:bodyPr>
          <a:lstStyle/>
          <a:p>
            <a:pPr algn="l">
              <a:lnSpc>
                <a:spcPts val="13004"/>
              </a:lnSpc>
            </a:pPr>
            <a:r>
              <a:rPr lang="en-US" sz="13688" spc="-136" dirty="0">
                <a:solidFill>
                  <a:srgbClr val="FFF8ED"/>
                </a:solidFill>
                <a:latin typeface="Caveat Brush"/>
              </a:rPr>
              <a:t>State Management</a:t>
            </a:r>
          </a:p>
        </p:txBody>
      </p:sp>
      <p:pic>
        <p:nvPicPr>
          <p:cNvPr id="10" name="Picture 9" descr="A person standing on a ladder next to a cellphone&#10;&#10;Description automatically generated">
            <a:extLst>
              <a:ext uri="{FF2B5EF4-FFF2-40B4-BE49-F238E27FC236}">
                <a16:creationId xmlns:a16="http://schemas.microsoft.com/office/drawing/2014/main" id="{3E1A9D3F-C5C0-BA0A-34B1-E434D37BB2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44605" y="0"/>
            <a:ext cx="8305800" cy="10287000"/>
          </a:xfrm>
          <a:prstGeom prst="rect">
            <a:avLst/>
          </a:prstGeom>
        </p:spPr>
      </p:pic>
      <p:sp>
        <p:nvSpPr>
          <p:cNvPr id="5" name="TextBox 14">
            <a:extLst>
              <a:ext uri="{FF2B5EF4-FFF2-40B4-BE49-F238E27FC236}">
                <a16:creationId xmlns:a16="http://schemas.microsoft.com/office/drawing/2014/main" id="{7169E790-2E39-AECC-250E-44B61F6E8EBE}"/>
              </a:ext>
            </a:extLst>
          </p:cNvPr>
          <p:cNvSpPr txBox="1"/>
          <p:nvPr/>
        </p:nvSpPr>
        <p:spPr>
          <a:xfrm>
            <a:off x="1713996" y="5990416"/>
            <a:ext cx="6363204" cy="1102866"/>
          </a:xfrm>
          <a:prstGeom prst="rect">
            <a:avLst/>
          </a:prstGeom>
        </p:spPr>
        <p:txBody>
          <a:bodyPr wrap="square" lIns="0" tIns="0" rIns="0" bIns="0" rtlCol="0" anchor="t">
            <a:spAutoFit/>
          </a:bodyPr>
          <a:lstStyle/>
          <a:p>
            <a:pPr algn="ctr">
              <a:lnSpc>
                <a:spcPts val="4320"/>
              </a:lnSpc>
            </a:pPr>
            <a:r>
              <a:rPr lang="en-US" sz="3600" dirty="0">
                <a:solidFill>
                  <a:schemeClr val="bg1"/>
                </a:solidFill>
                <a:latin typeface="Codec Pro"/>
              </a:rPr>
              <a:t>Prepared &amp; presented by Amira Nasser</a:t>
            </a:r>
          </a:p>
        </p:txBody>
      </p:sp>
      <p:sp>
        <p:nvSpPr>
          <p:cNvPr id="6" name="TextBox 14">
            <a:extLst>
              <a:ext uri="{FF2B5EF4-FFF2-40B4-BE49-F238E27FC236}">
                <a16:creationId xmlns:a16="http://schemas.microsoft.com/office/drawing/2014/main" id="{BDEC9B85-5388-EC32-5BF3-AEBB32F271C8}"/>
              </a:ext>
            </a:extLst>
          </p:cNvPr>
          <p:cNvSpPr txBox="1"/>
          <p:nvPr/>
        </p:nvSpPr>
        <p:spPr>
          <a:xfrm>
            <a:off x="228600" y="9639300"/>
            <a:ext cx="3124200" cy="473784"/>
          </a:xfrm>
          <a:prstGeom prst="rect">
            <a:avLst/>
          </a:prstGeom>
        </p:spPr>
        <p:txBody>
          <a:bodyPr wrap="square" lIns="0" tIns="0" rIns="0" bIns="0" rtlCol="0" anchor="t">
            <a:spAutoFit/>
          </a:bodyPr>
          <a:lstStyle/>
          <a:p>
            <a:pPr>
              <a:lnSpc>
                <a:spcPts val="4320"/>
              </a:lnSpc>
            </a:pPr>
            <a:r>
              <a:rPr lang="en-US" dirty="0">
                <a:solidFill>
                  <a:schemeClr val="bg1"/>
                </a:solidFill>
                <a:latin typeface="Codec Pro"/>
              </a:rPr>
              <a:t>amira20nasser@gmail.com</a:t>
            </a:r>
          </a:p>
        </p:txBody>
      </p:sp>
      <p:sp>
        <p:nvSpPr>
          <p:cNvPr id="9" name="TextBox 8">
            <a:extLst>
              <a:ext uri="{FF2B5EF4-FFF2-40B4-BE49-F238E27FC236}">
                <a16:creationId xmlns:a16="http://schemas.microsoft.com/office/drawing/2014/main" id="{E01BC1D3-8E25-1552-E226-D9DCFC4E1545}"/>
              </a:ext>
            </a:extLst>
          </p:cNvPr>
          <p:cNvSpPr txBox="1"/>
          <p:nvPr/>
        </p:nvSpPr>
        <p:spPr>
          <a:xfrm>
            <a:off x="3733800" y="9743752"/>
            <a:ext cx="1676400" cy="369332"/>
          </a:xfrm>
          <a:prstGeom prst="rect">
            <a:avLst/>
          </a:prstGeom>
          <a:noFill/>
        </p:spPr>
        <p:txBody>
          <a:bodyPr wrap="square">
            <a:spAutoFit/>
          </a:bodyPr>
          <a:lstStyle/>
          <a:p>
            <a:r>
              <a:rPr lang="en-US" dirty="0">
                <a:solidFill>
                  <a:schemeClr val="bg1"/>
                </a:solidFill>
                <a:latin typeface="Codec Pro"/>
                <a:hlinkClick r:id="rId3">
                  <a:extLst>
                    <a:ext uri="{A12FA001-AC4F-418D-AE19-62706E023703}">
                      <ahyp:hlinkClr xmlns:ahyp="http://schemas.microsoft.com/office/drawing/2018/hyperlinkcolor" val="tx"/>
                    </a:ext>
                  </a:extLst>
                </a:hlinkClick>
              </a:rPr>
              <a:t>LinkedIn</a:t>
            </a:r>
            <a:endParaRPr lang="en-AS" dirty="0">
              <a:solidFill>
                <a:schemeClr val="bg1"/>
              </a:solidFill>
              <a:latin typeface="Codec Pro"/>
            </a:endParaRPr>
          </a:p>
        </p:txBody>
      </p:sp>
      <p:sp>
        <p:nvSpPr>
          <p:cNvPr id="14" name="TextBox 13">
            <a:extLst>
              <a:ext uri="{FF2B5EF4-FFF2-40B4-BE49-F238E27FC236}">
                <a16:creationId xmlns:a16="http://schemas.microsoft.com/office/drawing/2014/main" id="{6D5C00A3-7CFB-8221-7788-04C5B6777492}"/>
              </a:ext>
            </a:extLst>
          </p:cNvPr>
          <p:cNvSpPr txBox="1"/>
          <p:nvPr/>
        </p:nvSpPr>
        <p:spPr>
          <a:xfrm>
            <a:off x="5410200" y="9743752"/>
            <a:ext cx="3200400" cy="369332"/>
          </a:xfrm>
          <a:prstGeom prst="rect">
            <a:avLst/>
          </a:prstGeom>
          <a:noFill/>
        </p:spPr>
        <p:txBody>
          <a:bodyPr wrap="square">
            <a:spAutoFit/>
          </a:bodyPr>
          <a:lstStyle/>
          <a:p>
            <a:r>
              <a:rPr lang="en-US" dirty="0">
                <a:solidFill>
                  <a:schemeClr val="bg1"/>
                </a:solidFill>
                <a:latin typeface="Codec Pro"/>
                <a:hlinkClick r:id="rId4">
                  <a:extLst>
                    <a:ext uri="{A12FA001-AC4F-418D-AE19-62706E023703}">
                      <ahyp:hlinkClr xmlns:ahyp="http://schemas.microsoft.com/office/drawing/2018/hyperlinkcolor" val="tx"/>
                    </a:ext>
                  </a:extLst>
                </a:hlinkClick>
              </a:rPr>
              <a:t>Amira Nasser | Facebook</a:t>
            </a:r>
            <a:endParaRPr lang="en-AS" dirty="0">
              <a:solidFill>
                <a:schemeClr val="bg1"/>
              </a:solidFill>
              <a:latin typeface="Codec Pro"/>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sp>
        <p:nvSpPr>
          <p:cNvPr id="2" name="TextBox 2"/>
          <p:cNvSpPr txBox="1"/>
          <p:nvPr/>
        </p:nvSpPr>
        <p:spPr>
          <a:xfrm>
            <a:off x="533400" y="647700"/>
            <a:ext cx="15092250" cy="1158715"/>
          </a:xfrm>
          <a:prstGeom prst="rect">
            <a:avLst/>
          </a:prstGeom>
        </p:spPr>
        <p:txBody>
          <a:bodyPr lIns="0" tIns="0" rIns="0" bIns="0" rtlCol="0" anchor="t">
            <a:spAutoFit/>
          </a:bodyPr>
          <a:lstStyle/>
          <a:p>
            <a:pPr>
              <a:lnSpc>
                <a:spcPts val="9000"/>
              </a:lnSpc>
            </a:pPr>
            <a:r>
              <a:rPr lang="en-US" sz="8000" spc="-89" dirty="0">
                <a:solidFill>
                  <a:srgbClr val="203A69"/>
                </a:solidFill>
                <a:latin typeface="Caveat Brush"/>
              </a:rPr>
              <a:t> Getting Started with </a:t>
            </a:r>
            <a:r>
              <a:rPr lang="en-US" sz="8000" spc="-89" dirty="0" err="1">
                <a:solidFill>
                  <a:srgbClr val="203A69"/>
                </a:solidFill>
                <a:latin typeface="Caveat Brush"/>
              </a:rPr>
              <a:t>Riverpod</a:t>
            </a:r>
            <a:endParaRPr lang="en-US" sz="8000" spc="-89" dirty="0">
              <a:solidFill>
                <a:srgbClr val="203A69"/>
              </a:solidFill>
              <a:latin typeface="Caveat Brush"/>
            </a:endParaRPr>
          </a:p>
        </p:txBody>
      </p:sp>
      <p:sp>
        <p:nvSpPr>
          <p:cNvPr id="4" name="TextBox 14">
            <a:extLst>
              <a:ext uri="{FF2B5EF4-FFF2-40B4-BE49-F238E27FC236}">
                <a16:creationId xmlns:a16="http://schemas.microsoft.com/office/drawing/2014/main" id="{98A3839A-BCA0-E2E2-B5C7-F94D444865AF}"/>
              </a:ext>
            </a:extLst>
          </p:cNvPr>
          <p:cNvSpPr txBox="1"/>
          <p:nvPr/>
        </p:nvSpPr>
        <p:spPr>
          <a:xfrm>
            <a:off x="1428964" y="1971377"/>
            <a:ext cx="15011400" cy="551433"/>
          </a:xfrm>
          <a:prstGeom prst="rect">
            <a:avLst/>
          </a:prstGeom>
        </p:spPr>
        <p:txBody>
          <a:bodyPr wrap="square" lIns="0" tIns="0" rIns="0" bIns="0" rtlCol="0" anchor="t">
            <a:spAutoFit/>
          </a:bodyPr>
          <a:lstStyle/>
          <a:p>
            <a:pPr>
              <a:lnSpc>
                <a:spcPts val="4320"/>
              </a:lnSpc>
            </a:pPr>
            <a:r>
              <a:rPr lang="en-US" sz="3600" dirty="0">
                <a:solidFill>
                  <a:srgbClr val="171810"/>
                </a:solidFill>
                <a:latin typeface="Codec Pro"/>
              </a:rPr>
              <a:t>A</a:t>
            </a:r>
            <a:r>
              <a:rPr lang="en-AS" sz="3600" dirty="0">
                <a:solidFill>
                  <a:srgbClr val="171810"/>
                </a:solidFill>
                <a:latin typeface="Codec Pro"/>
              </a:rPr>
              <a:t>dd the </a:t>
            </a:r>
            <a:r>
              <a:rPr lang="en-AS" sz="3600" dirty="0" err="1">
                <a:solidFill>
                  <a:srgbClr val="171810"/>
                </a:solidFill>
                <a:latin typeface="Codec Pro"/>
              </a:rPr>
              <a:t>flutte</a:t>
            </a:r>
            <a:r>
              <a:rPr lang="en-US" sz="3600" dirty="0">
                <a:solidFill>
                  <a:srgbClr val="171810"/>
                </a:solidFill>
                <a:latin typeface="Codec Pro"/>
              </a:rPr>
              <a:t>r_</a:t>
            </a:r>
            <a:r>
              <a:rPr lang="en-AS" sz="3600" dirty="0" err="1">
                <a:solidFill>
                  <a:srgbClr val="171810"/>
                </a:solidFill>
                <a:latin typeface="Codec Pro"/>
              </a:rPr>
              <a:t>riverpod</a:t>
            </a:r>
            <a:r>
              <a:rPr lang="en-AS" sz="3600" dirty="0">
                <a:solidFill>
                  <a:srgbClr val="171810"/>
                </a:solidFill>
                <a:latin typeface="Codec Pro"/>
              </a:rPr>
              <a:t> dependency to your </a:t>
            </a:r>
            <a:r>
              <a:rPr lang="en-AS" sz="3600" dirty="0" err="1">
                <a:solidFill>
                  <a:srgbClr val="171810"/>
                </a:solidFill>
                <a:latin typeface="Codec Pro"/>
              </a:rPr>
              <a:t>pubspec.yaml</a:t>
            </a:r>
            <a:r>
              <a:rPr lang="en-AS" sz="3600" dirty="0">
                <a:solidFill>
                  <a:srgbClr val="171810"/>
                </a:solidFill>
                <a:latin typeface="Codec Pro"/>
              </a:rPr>
              <a:t> file </a:t>
            </a:r>
          </a:p>
        </p:txBody>
      </p:sp>
      <p:pic>
        <p:nvPicPr>
          <p:cNvPr id="13" name="Picture 12">
            <a:extLst>
              <a:ext uri="{FF2B5EF4-FFF2-40B4-BE49-F238E27FC236}">
                <a16:creationId xmlns:a16="http://schemas.microsoft.com/office/drawing/2014/main" id="{312D5D92-43C2-286B-6D5B-6BEC9DEE7719}"/>
              </a:ext>
            </a:extLst>
          </p:cNvPr>
          <p:cNvPicPr>
            <a:picLocks noChangeAspect="1"/>
          </p:cNvPicPr>
          <p:nvPr/>
        </p:nvPicPr>
        <p:blipFill>
          <a:blip r:embed="rId2"/>
          <a:stretch>
            <a:fillRect/>
          </a:stretch>
        </p:blipFill>
        <p:spPr>
          <a:xfrm>
            <a:off x="3323815" y="3160328"/>
            <a:ext cx="9372600" cy="2088908"/>
          </a:xfrm>
          <a:prstGeom prst="rect">
            <a:avLst/>
          </a:prstGeom>
        </p:spPr>
      </p:pic>
      <p:sp>
        <p:nvSpPr>
          <p:cNvPr id="17" name="TextBox 14">
            <a:extLst>
              <a:ext uri="{FF2B5EF4-FFF2-40B4-BE49-F238E27FC236}">
                <a16:creationId xmlns:a16="http://schemas.microsoft.com/office/drawing/2014/main" id="{91D9B184-DB59-EBA3-06E4-AC2CB1120DD9}"/>
              </a:ext>
            </a:extLst>
          </p:cNvPr>
          <p:cNvSpPr txBox="1"/>
          <p:nvPr/>
        </p:nvSpPr>
        <p:spPr>
          <a:xfrm>
            <a:off x="1428964" y="5974208"/>
            <a:ext cx="9372600" cy="551433"/>
          </a:xfrm>
          <a:prstGeom prst="rect">
            <a:avLst/>
          </a:prstGeom>
        </p:spPr>
        <p:txBody>
          <a:bodyPr wrap="square" lIns="0" tIns="0" rIns="0" bIns="0" rtlCol="0" anchor="t">
            <a:spAutoFit/>
          </a:bodyPr>
          <a:lstStyle/>
          <a:p>
            <a:pPr>
              <a:lnSpc>
                <a:spcPts val="4320"/>
              </a:lnSpc>
            </a:pPr>
            <a:r>
              <a:rPr lang="en-US" sz="3600" dirty="0">
                <a:solidFill>
                  <a:srgbClr val="171810"/>
                </a:solidFill>
                <a:latin typeface="Codec Pro"/>
              </a:rPr>
              <a:t>Enable River pod for the entire project</a:t>
            </a:r>
            <a:r>
              <a:rPr lang="en-AS" sz="3600" dirty="0">
                <a:solidFill>
                  <a:srgbClr val="171810"/>
                </a:solidFill>
                <a:latin typeface="Codec Pro"/>
              </a:rPr>
              <a:t> </a:t>
            </a:r>
          </a:p>
        </p:txBody>
      </p:sp>
      <p:pic>
        <p:nvPicPr>
          <p:cNvPr id="19" name="Picture 18">
            <a:extLst>
              <a:ext uri="{FF2B5EF4-FFF2-40B4-BE49-F238E27FC236}">
                <a16:creationId xmlns:a16="http://schemas.microsoft.com/office/drawing/2014/main" id="{127EE7CE-D66C-3552-C2A7-3ACF6E66DA79}"/>
              </a:ext>
            </a:extLst>
          </p:cNvPr>
          <p:cNvPicPr>
            <a:picLocks noChangeAspect="1"/>
          </p:cNvPicPr>
          <p:nvPr/>
        </p:nvPicPr>
        <p:blipFill>
          <a:blip r:embed="rId3"/>
          <a:stretch>
            <a:fillRect/>
          </a:stretch>
        </p:blipFill>
        <p:spPr>
          <a:xfrm>
            <a:off x="4038600" y="7428808"/>
            <a:ext cx="10391980" cy="1677092"/>
          </a:xfrm>
          <a:prstGeom prst="rect">
            <a:avLst/>
          </a:prstGeom>
        </p:spPr>
      </p:pic>
    </p:spTree>
    <p:extLst>
      <p:ext uri="{BB962C8B-B14F-4D97-AF65-F5344CB8AC3E}">
        <p14:creationId xmlns:p14="http://schemas.microsoft.com/office/powerpoint/2010/main" val="98797536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sp>
        <p:nvSpPr>
          <p:cNvPr id="2" name="TextBox 2"/>
          <p:cNvSpPr txBox="1"/>
          <p:nvPr/>
        </p:nvSpPr>
        <p:spPr>
          <a:xfrm>
            <a:off x="533400" y="647700"/>
            <a:ext cx="15092250" cy="1158715"/>
          </a:xfrm>
          <a:prstGeom prst="rect">
            <a:avLst/>
          </a:prstGeom>
        </p:spPr>
        <p:txBody>
          <a:bodyPr lIns="0" tIns="0" rIns="0" bIns="0" rtlCol="0" anchor="t">
            <a:spAutoFit/>
          </a:bodyPr>
          <a:lstStyle/>
          <a:p>
            <a:pPr>
              <a:lnSpc>
                <a:spcPts val="9000"/>
              </a:lnSpc>
            </a:pPr>
            <a:r>
              <a:rPr lang="en-US" sz="8000" spc="-89" dirty="0">
                <a:solidFill>
                  <a:srgbClr val="203A69"/>
                </a:solidFill>
                <a:latin typeface="Caveat Brush"/>
              </a:rPr>
              <a:t> cont. River pod</a:t>
            </a:r>
          </a:p>
        </p:txBody>
      </p:sp>
      <p:sp>
        <p:nvSpPr>
          <p:cNvPr id="17" name="TextBox 14">
            <a:extLst>
              <a:ext uri="{FF2B5EF4-FFF2-40B4-BE49-F238E27FC236}">
                <a16:creationId xmlns:a16="http://schemas.microsoft.com/office/drawing/2014/main" id="{91D9B184-DB59-EBA3-06E4-AC2CB1120DD9}"/>
              </a:ext>
            </a:extLst>
          </p:cNvPr>
          <p:cNvSpPr txBox="1"/>
          <p:nvPr/>
        </p:nvSpPr>
        <p:spPr>
          <a:xfrm>
            <a:off x="1600200" y="2095500"/>
            <a:ext cx="6629400" cy="551433"/>
          </a:xfrm>
          <a:prstGeom prst="rect">
            <a:avLst/>
          </a:prstGeom>
        </p:spPr>
        <p:txBody>
          <a:bodyPr wrap="square" lIns="0" tIns="0" rIns="0" bIns="0" rtlCol="0" anchor="t">
            <a:spAutoFit/>
          </a:bodyPr>
          <a:lstStyle/>
          <a:p>
            <a:pPr>
              <a:lnSpc>
                <a:spcPts val="4320"/>
              </a:lnSpc>
            </a:pPr>
            <a:r>
              <a:rPr lang="en-US" sz="3600" dirty="0">
                <a:solidFill>
                  <a:srgbClr val="171810"/>
                </a:solidFill>
                <a:latin typeface="Codec Pro"/>
              </a:rPr>
              <a:t>Determine Models in the app</a:t>
            </a:r>
            <a:endParaRPr lang="en-AS" sz="3600" dirty="0">
              <a:solidFill>
                <a:srgbClr val="171810"/>
              </a:solidFill>
              <a:latin typeface="Codec Pro"/>
            </a:endParaRPr>
          </a:p>
        </p:txBody>
      </p:sp>
      <p:pic>
        <p:nvPicPr>
          <p:cNvPr id="15" name="Picture 14" descr="A screen shot of a phone&#10;&#10;Description automatically generated">
            <a:extLst>
              <a:ext uri="{FF2B5EF4-FFF2-40B4-BE49-F238E27FC236}">
                <a16:creationId xmlns:a16="http://schemas.microsoft.com/office/drawing/2014/main" id="{3736FB17-0DDF-6310-18DA-CE7CF0C91F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00" y="608076"/>
            <a:ext cx="4800600" cy="9217152"/>
          </a:xfrm>
          <a:prstGeom prst="rect">
            <a:avLst/>
          </a:prstGeom>
        </p:spPr>
      </p:pic>
      <p:pic>
        <p:nvPicPr>
          <p:cNvPr id="5" name="Picture 4">
            <a:extLst>
              <a:ext uri="{FF2B5EF4-FFF2-40B4-BE49-F238E27FC236}">
                <a16:creationId xmlns:a16="http://schemas.microsoft.com/office/drawing/2014/main" id="{F8985404-70DE-D8C6-421C-3E3000D9DDE3}"/>
              </a:ext>
            </a:extLst>
          </p:cNvPr>
          <p:cNvPicPr>
            <a:picLocks noChangeAspect="1"/>
          </p:cNvPicPr>
          <p:nvPr/>
        </p:nvPicPr>
        <p:blipFill>
          <a:blip r:embed="rId3"/>
          <a:stretch>
            <a:fillRect/>
          </a:stretch>
        </p:blipFill>
        <p:spPr>
          <a:xfrm>
            <a:off x="1295400" y="2936018"/>
            <a:ext cx="10439400" cy="3444715"/>
          </a:xfrm>
          <a:prstGeom prst="rect">
            <a:avLst/>
          </a:prstGeom>
        </p:spPr>
      </p:pic>
      <p:pic>
        <p:nvPicPr>
          <p:cNvPr id="9" name="Picture 8">
            <a:extLst>
              <a:ext uri="{FF2B5EF4-FFF2-40B4-BE49-F238E27FC236}">
                <a16:creationId xmlns:a16="http://schemas.microsoft.com/office/drawing/2014/main" id="{32EEF5EA-3325-F2A9-39CB-611440D6970A}"/>
              </a:ext>
            </a:extLst>
          </p:cNvPr>
          <p:cNvPicPr>
            <a:picLocks noChangeAspect="1"/>
          </p:cNvPicPr>
          <p:nvPr/>
        </p:nvPicPr>
        <p:blipFill>
          <a:blip r:embed="rId4"/>
          <a:stretch>
            <a:fillRect/>
          </a:stretch>
        </p:blipFill>
        <p:spPr>
          <a:xfrm>
            <a:off x="1219200" y="6628980"/>
            <a:ext cx="11422069" cy="3010320"/>
          </a:xfrm>
          <a:prstGeom prst="rect">
            <a:avLst/>
          </a:prstGeom>
        </p:spPr>
      </p:pic>
    </p:spTree>
    <p:extLst>
      <p:ext uri="{BB962C8B-B14F-4D97-AF65-F5344CB8AC3E}">
        <p14:creationId xmlns:p14="http://schemas.microsoft.com/office/powerpoint/2010/main" val="80320791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sp>
        <p:nvSpPr>
          <p:cNvPr id="2" name="TextBox 2"/>
          <p:cNvSpPr txBox="1"/>
          <p:nvPr/>
        </p:nvSpPr>
        <p:spPr>
          <a:xfrm>
            <a:off x="533400" y="28718"/>
            <a:ext cx="15092250" cy="1158715"/>
          </a:xfrm>
          <a:prstGeom prst="rect">
            <a:avLst/>
          </a:prstGeom>
        </p:spPr>
        <p:txBody>
          <a:bodyPr lIns="0" tIns="0" rIns="0" bIns="0" rtlCol="0" anchor="t">
            <a:spAutoFit/>
          </a:bodyPr>
          <a:lstStyle/>
          <a:p>
            <a:pPr>
              <a:lnSpc>
                <a:spcPts val="9000"/>
              </a:lnSpc>
            </a:pPr>
            <a:r>
              <a:rPr lang="en-US" sz="8000" spc="-89" dirty="0">
                <a:solidFill>
                  <a:srgbClr val="203A69"/>
                </a:solidFill>
                <a:latin typeface="Caveat Brush"/>
              </a:rPr>
              <a:t> cont. River pod</a:t>
            </a:r>
          </a:p>
        </p:txBody>
      </p:sp>
      <p:sp>
        <p:nvSpPr>
          <p:cNvPr id="17" name="TextBox 14">
            <a:extLst>
              <a:ext uri="{FF2B5EF4-FFF2-40B4-BE49-F238E27FC236}">
                <a16:creationId xmlns:a16="http://schemas.microsoft.com/office/drawing/2014/main" id="{91D9B184-DB59-EBA3-06E4-AC2CB1120DD9}"/>
              </a:ext>
            </a:extLst>
          </p:cNvPr>
          <p:cNvSpPr txBox="1"/>
          <p:nvPr/>
        </p:nvSpPr>
        <p:spPr>
          <a:xfrm>
            <a:off x="1360042" y="1284614"/>
            <a:ext cx="7467600" cy="1102866"/>
          </a:xfrm>
          <a:prstGeom prst="rect">
            <a:avLst/>
          </a:prstGeom>
        </p:spPr>
        <p:txBody>
          <a:bodyPr wrap="square" lIns="0" tIns="0" rIns="0" bIns="0" rtlCol="0" anchor="t">
            <a:spAutoFit/>
          </a:bodyPr>
          <a:lstStyle/>
          <a:p>
            <a:pPr>
              <a:lnSpc>
                <a:spcPts val="4320"/>
              </a:lnSpc>
            </a:pPr>
            <a:r>
              <a:rPr lang="en-US" sz="3600" dirty="0">
                <a:solidFill>
                  <a:srgbClr val="171810"/>
                </a:solidFill>
                <a:latin typeface="Codec Pro"/>
              </a:rPr>
              <a:t>When does the app trigger?  (when add the item to the cart?)</a:t>
            </a:r>
          </a:p>
        </p:txBody>
      </p:sp>
      <p:pic>
        <p:nvPicPr>
          <p:cNvPr id="15" name="Picture 14" descr="A screen shot of a phone&#10;&#10;Description automatically generated">
            <a:extLst>
              <a:ext uri="{FF2B5EF4-FFF2-40B4-BE49-F238E27FC236}">
                <a16:creationId xmlns:a16="http://schemas.microsoft.com/office/drawing/2014/main" id="{3736FB17-0DDF-6310-18DA-CE7CF0C91F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00" y="608076"/>
            <a:ext cx="4800600" cy="9217152"/>
          </a:xfrm>
          <a:prstGeom prst="rect">
            <a:avLst/>
          </a:prstGeom>
        </p:spPr>
      </p:pic>
      <p:sp>
        <p:nvSpPr>
          <p:cNvPr id="3" name="TextBox 14">
            <a:extLst>
              <a:ext uri="{FF2B5EF4-FFF2-40B4-BE49-F238E27FC236}">
                <a16:creationId xmlns:a16="http://schemas.microsoft.com/office/drawing/2014/main" id="{F8E890F7-6BF2-4B7C-F7EF-AEE65B0DC9BE}"/>
              </a:ext>
            </a:extLst>
          </p:cNvPr>
          <p:cNvSpPr txBox="1"/>
          <p:nvPr/>
        </p:nvSpPr>
        <p:spPr>
          <a:xfrm>
            <a:off x="1891471" y="2375580"/>
            <a:ext cx="10439400" cy="1058688"/>
          </a:xfrm>
          <a:prstGeom prst="rect">
            <a:avLst/>
          </a:prstGeom>
        </p:spPr>
        <p:txBody>
          <a:bodyPr wrap="square" lIns="0" tIns="0" rIns="0" bIns="0" rtlCol="0" anchor="t">
            <a:spAutoFit/>
          </a:bodyPr>
          <a:lstStyle/>
          <a:p>
            <a:pPr>
              <a:lnSpc>
                <a:spcPts val="4320"/>
              </a:lnSpc>
            </a:pPr>
            <a:r>
              <a:rPr lang="en-US" sz="2400" dirty="0">
                <a:solidFill>
                  <a:srgbClr val="171810"/>
                </a:solidFill>
                <a:latin typeface="Codec Pro"/>
              </a:rPr>
              <a:t>When press add /remove , so we need to add function to inform that state is changes </a:t>
            </a:r>
          </a:p>
        </p:txBody>
      </p:sp>
      <p:pic>
        <p:nvPicPr>
          <p:cNvPr id="6" name="Picture 5">
            <a:extLst>
              <a:ext uri="{FF2B5EF4-FFF2-40B4-BE49-F238E27FC236}">
                <a16:creationId xmlns:a16="http://schemas.microsoft.com/office/drawing/2014/main" id="{53A5DDF1-8996-38A5-8A47-41BF636D39B7}"/>
              </a:ext>
            </a:extLst>
          </p:cNvPr>
          <p:cNvPicPr>
            <a:picLocks noChangeAspect="1"/>
          </p:cNvPicPr>
          <p:nvPr/>
        </p:nvPicPr>
        <p:blipFill>
          <a:blip r:embed="rId3"/>
          <a:stretch>
            <a:fillRect/>
          </a:stretch>
        </p:blipFill>
        <p:spPr>
          <a:xfrm>
            <a:off x="914400" y="3384728"/>
            <a:ext cx="11223484" cy="6873554"/>
          </a:xfrm>
          <a:prstGeom prst="rect">
            <a:avLst/>
          </a:prstGeom>
        </p:spPr>
      </p:pic>
    </p:spTree>
    <p:extLst>
      <p:ext uri="{BB962C8B-B14F-4D97-AF65-F5344CB8AC3E}">
        <p14:creationId xmlns:p14="http://schemas.microsoft.com/office/powerpoint/2010/main" val="335238815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sp>
        <p:nvSpPr>
          <p:cNvPr id="17" name="TextBox 14">
            <a:extLst>
              <a:ext uri="{FF2B5EF4-FFF2-40B4-BE49-F238E27FC236}">
                <a16:creationId xmlns:a16="http://schemas.microsoft.com/office/drawing/2014/main" id="{91D9B184-DB59-EBA3-06E4-AC2CB1120DD9}"/>
              </a:ext>
            </a:extLst>
          </p:cNvPr>
          <p:cNvSpPr txBox="1"/>
          <p:nvPr/>
        </p:nvSpPr>
        <p:spPr>
          <a:xfrm>
            <a:off x="5867400" y="1943100"/>
            <a:ext cx="7467600" cy="551433"/>
          </a:xfrm>
          <a:prstGeom prst="rect">
            <a:avLst/>
          </a:prstGeom>
        </p:spPr>
        <p:txBody>
          <a:bodyPr wrap="square" lIns="0" tIns="0" rIns="0" bIns="0" rtlCol="0" anchor="t">
            <a:spAutoFit/>
          </a:bodyPr>
          <a:lstStyle/>
          <a:p>
            <a:pPr>
              <a:lnSpc>
                <a:spcPts val="4320"/>
              </a:lnSpc>
            </a:pPr>
            <a:r>
              <a:rPr lang="en-US" sz="3600" dirty="0">
                <a:solidFill>
                  <a:srgbClr val="171810"/>
                </a:solidFill>
                <a:latin typeface="Codec Pro"/>
              </a:rPr>
              <a:t>Then, Create your provider </a:t>
            </a:r>
          </a:p>
        </p:txBody>
      </p:sp>
      <p:pic>
        <p:nvPicPr>
          <p:cNvPr id="6" name="Picture 5">
            <a:extLst>
              <a:ext uri="{FF2B5EF4-FFF2-40B4-BE49-F238E27FC236}">
                <a16:creationId xmlns:a16="http://schemas.microsoft.com/office/drawing/2014/main" id="{8AFC5F31-9193-0772-5E00-3C3CB64FC5F1}"/>
              </a:ext>
            </a:extLst>
          </p:cNvPr>
          <p:cNvPicPr>
            <a:picLocks noChangeAspect="1"/>
          </p:cNvPicPr>
          <p:nvPr/>
        </p:nvPicPr>
        <p:blipFill>
          <a:blip r:embed="rId2"/>
          <a:stretch>
            <a:fillRect/>
          </a:stretch>
        </p:blipFill>
        <p:spPr>
          <a:xfrm>
            <a:off x="1143000" y="3695700"/>
            <a:ext cx="16649699" cy="3505200"/>
          </a:xfrm>
          <a:prstGeom prst="rect">
            <a:avLst/>
          </a:prstGeom>
        </p:spPr>
      </p:pic>
    </p:spTree>
    <p:extLst>
      <p:ext uri="{BB962C8B-B14F-4D97-AF65-F5344CB8AC3E}">
        <p14:creationId xmlns:p14="http://schemas.microsoft.com/office/powerpoint/2010/main" val="70016395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sp>
        <p:nvSpPr>
          <p:cNvPr id="9" name="TextBox 14">
            <a:extLst>
              <a:ext uri="{FF2B5EF4-FFF2-40B4-BE49-F238E27FC236}">
                <a16:creationId xmlns:a16="http://schemas.microsoft.com/office/drawing/2014/main" id="{F794D682-9C96-93CB-4D6F-4EBC1EDAB068}"/>
              </a:ext>
            </a:extLst>
          </p:cNvPr>
          <p:cNvSpPr txBox="1"/>
          <p:nvPr/>
        </p:nvSpPr>
        <p:spPr>
          <a:xfrm>
            <a:off x="1905000" y="419100"/>
            <a:ext cx="14630400" cy="1102866"/>
          </a:xfrm>
          <a:prstGeom prst="rect">
            <a:avLst/>
          </a:prstGeom>
        </p:spPr>
        <p:txBody>
          <a:bodyPr wrap="square" lIns="0" tIns="0" rIns="0" bIns="0" rtlCol="0" anchor="t">
            <a:spAutoFit/>
          </a:bodyPr>
          <a:lstStyle/>
          <a:p>
            <a:pPr>
              <a:lnSpc>
                <a:spcPts val="4320"/>
              </a:lnSpc>
            </a:pPr>
            <a:r>
              <a:rPr lang="en-US" sz="3600" dirty="0">
                <a:solidFill>
                  <a:srgbClr val="171810"/>
                </a:solidFill>
                <a:latin typeface="Codec Pro"/>
              </a:rPr>
              <a:t>When do you call the add function? (when ask the UI to rebuild?)</a:t>
            </a:r>
          </a:p>
          <a:p>
            <a:pPr>
              <a:lnSpc>
                <a:spcPts val="4320"/>
              </a:lnSpc>
            </a:pPr>
            <a:endParaRPr lang="en-US" sz="3600" dirty="0">
              <a:solidFill>
                <a:srgbClr val="171810"/>
              </a:solidFill>
              <a:latin typeface="Codec Pro"/>
            </a:endParaRPr>
          </a:p>
        </p:txBody>
      </p:sp>
      <p:pic>
        <p:nvPicPr>
          <p:cNvPr id="11" name="Picture 10">
            <a:extLst>
              <a:ext uri="{FF2B5EF4-FFF2-40B4-BE49-F238E27FC236}">
                <a16:creationId xmlns:a16="http://schemas.microsoft.com/office/drawing/2014/main" id="{69CE4F29-7F4E-3E4C-F3D2-F4AD474C7845}"/>
              </a:ext>
            </a:extLst>
          </p:cNvPr>
          <p:cNvPicPr>
            <a:picLocks noChangeAspect="1"/>
          </p:cNvPicPr>
          <p:nvPr/>
        </p:nvPicPr>
        <p:blipFill>
          <a:blip r:embed="rId2"/>
          <a:stretch>
            <a:fillRect/>
          </a:stretch>
        </p:blipFill>
        <p:spPr>
          <a:xfrm>
            <a:off x="3810000" y="1409701"/>
            <a:ext cx="10210800" cy="8763000"/>
          </a:xfrm>
          <a:prstGeom prst="rect">
            <a:avLst/>
          </a:prstGeom>
        </p:spPr>
      </p:pic>
    </p:spTree>
    <p:extLst>
      <p:ext uri="{BB962C8B-B14F-4D97-AF65-F5344CB8AC3E}">
        <p14:creationId xmlns:p14="http://schemas.microsoft.com/office/powerpoint/2010/main" val="188441793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sp>
        <p:nvSpPr>
          <p:cNvPr id="9" name="TextBox 14">
            <a:extLst>
              <a:ext uri="{FF2B5EF4-FFF2-40B4-BE49-F238E27FC236}">
                <a16:creationId xmlns:a16="http://schemas.microsoft.com/office/drawing/2014/main" id="{F794D682-9C96-93CB-4D6F-4EBC1EDAB068}"/>
              </a:ext>
            </a:extLst>
          </p:cNvPr>
          <p:cNvSpPr txBox="1"/>
          <p:nvPr/>
        </p:nvSpPr>
        <p:spPr>
          <a:xfrm>
            <a:off x="1905000" y="419100"/>
            <a:ext cx="15697200" cy="551433"/>
          </a:xfrm>
          <a:prstGeom prst="rect">
            <a:avLst/>
          </a:prstGeom>
        </p:spPr>
        <p:txBody>
          <a:bodyPr wrap="square" lIns="0" tIns="0" rIns="0" bIns="0" rtlCol="0" anchor="t">
            <a:spAutoFit/>
          </a:bodyPr>
          <a:lstStyle/>
          <a:p>
            <a:pPr>
              <a:lnSpc>
                <a:spcPts val="4320"/>
              </a:lnSpc>
            </a:pPr>
            <a:r>
              <a:rPr lang="en-US" sz="3600" dirty="0">
                <a:solidFill>
                  <a:srgbClr val="171810"/>
                </a:solidFill>
                <a:latin typeface="Codec Pro"/>
              </a:rPr>
              <a:t>When do you call the remove function? (when ask the UI to rebuild?)</a:t>
            </a:r>
          </a:p>
        </p:txBody>
      </p:sp>
      <p:pic>
        <p:nvPicPr>
          <p:cNvPr id="5" name="Picture 4">
            <a:extLst>
              <a:ext uri="{FF2B5EF4-FFF2-40B4-BE49-F238E27FC236}">
                <a16:creationId xmlns:a16="http://schemas.microsoft.com/office/drawing/2014/main" id="{DE3FEA3F-84C1-0065-197B-475D9F4C6140}"/>
              </a:ext>
            </a:extLst>
          </p:cNvPr>
          <p:cNvPicPr>
            <a:picLocks noChangeAspect="1"/>
          </p:cNvPicPr>
          <p:nvPr/>
        </p:nvPicPr>
        <p:blipFill>
          <a:blip r:embed="rId2"/>
          <a:stretch>
            <a:fillRect/>
          </a:stretch>
        </p:blipFill>
        <p:spPr>
          <a:xfrm>
            <a:off x="3733800" y="1152525"/>
            <a:ext cx="9982200" cy="9134475"/>
          </a:xfrm>
          <a:prstGeom prst="rect">
            <a:avLst/>
          </a:prstGeom>
        </p:spPr>
      </p:pic>
    </p:spTree>
    <p:extLst>
      <p:ext uri="{BB962C8B-B14F-4D97-AF65-F5344CB8AC3E}">
        <p14:creationId xmlns:p14="http://schemas.microsoft.com/office/powerpoint/2010/main" val="3672635556"/>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sp>
        <p:nvSpPr>
          <p:cNvPr id="9" name="TextBox 14">
            <a:extLst>
              <a:ext uri="{FF2B5EF4-FFF2-40B4-BE49-F238E27FC236}">
                <a16:creationId xmlns:a16="http://schemas.microsoft.com/office/drawing/2014/main" id="{F794D682-9C96-93CB-4D6F-4EBC1EDAB068}"/>
              </a:ext>
            </a:extLst>
          </p:cNvPr>
          <p:cNvSpPr txBox="1"/>
          <p:nvPr/>
        </p:nvSpPr>
        <p:spPr>
          <a:xfrm>
            <a:off x="1028700" y="6972300"/>
            <a:ext cx="16383000" cy="551433"/>
          </a:xfrm>
          <a:prstGeom prst="rect">
            <a:avLst/>
          </a:prstGeom>
        </p:spPr>
        <p:txBody>
          <a:bodyPr wrap="square" lIns="0" tIns="0" rIns="0" bIns="0" rtlCol="0" anchor="t">
            <a:spAutoFit/>
          </a:bodyPr>
          <a:lstStyle/>
          <a:p>
            <a:pPr>
              <a:lnSpc>
                <a:spcPts val="4320"/>
              </a:lnSpc>
            </a:pPr>
            <a:r>
              <a:rPr lang="en-US" sz="3600" dirty="0">
                <a:solidFill>
                  <a:srgbClr val="171810"/>
                </a:solidFill>
                <a:latin typeface="Codec Pro"/>
              </a:rPr>
              <a:t>You can Wrap the widget that you need to rebuild with Consumer Widget.</a:t>
            </a:r>
          </a:p>
        </p:txBody>
      </p:sp>
      <p:pic>
        <p:nvPicPr>
          <p:cNvPr id="3" name="Picture 2">
            <a:extLst>
              <a:ext uri="{FF2B5EF4-FFF2-40B4-BE49-F238E27FC236}">
                <a16:creationId xmlns:a16="http://schemas.microsoft.com/office/drawing/2014/main" id="{464E85E1-BEAF-15F7-4BFB-9AD92CD386BB}"/>
              </a:ext>
            </a:extLst>
          </p:cNvPr>
          <p:cNvPicPr>
            <a:picLocks noChangeAspect="1"/>
          </p:cNvPicPr>
          <p:nvPr/>
        </p:nvPicPr>
        <p:blipFill>
          <a:blip r:embed="rId2"/>
          <a:stretch>
            <a:fillRect/>
          </a:stretch>
        </p:blipFill>
        <p:spPr>
          <a:xfrm>
            <a:off x="1371600" y="800101"/>
            <a:ext cx="15697200" cy="4572000"/>
          </a:xfrm>
          <a:prstGeom prst="rect">
            <a:avLst/>
          </a:prstGeom>
        </p:spPr>
      </p:pic>
    </p:spTree>
    <p:extLst>
      <p:ext uri="{BB962C8B-B14F-4D97-AF65-F5344CB8AC3E}">
        <p14:creationId xmlns:p14="http://schemas.microsoft.com/office/powerpoint/2010/main" val="73230346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 y="0"/>
            <a:ext cx="18287543"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1" name="Picture 10">
            <a:extLst>
              <a:ext uri="{FF2B5EF4-FFF2-40B4-BE49-F238E27FC236}">
                <a16:creationId xmlns:a16="http://schemas.microsoft.com/office/drawing/2014/main" id="{A5FF0E69-24E9-B27A-67E9-B19803E014C0}"/>
              </a:ext>
            </a:extLst>
          </p:cNvPr>
          <p:cNvPicPr>
            <a:picLocks noChangeAspect="1"/>
          </p:cNvPicPr>
          <p:nvPr/>
        </p:nvPicPr>
        <p:blipFill rotWithShape="1">
          <a:blip r:embed="rId2"/>
          <a:srcRect l="6929" r="11484"/>
          <a:stretch/>
        </p:blipFill>
        <p:spPr>
          <a:xfrm>
            <a:off x="20" y="10"/>
            <a:ext cx="14920603" cy="10286990"/>
          </a:xfrm>
          <a:prstGeom prst="rect">
            <a:avLst/>
          </a:prstGeom>
        </p:spPr>
      </p:pic>
      <p:sp>
        <p:nvSpPr>
          <p:cNvPr id="17" name="Freeform: Shape 16">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479073" y="0"/>
            <a:ext cx="7808927" cy="10287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19" name="Freeform: Shape 18">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2339" y="0"/>
            <a:ext cx="7565661" cy="10287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21" name="Freeform: Shape 20">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045519" y="0"/>
            <a:ext cx="3794585" cy="10287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9" name="TextBox 14">
            <a:extLst>
              <a:ext uri="{FF2B5EF4-FFF2-40B4-BE49-F238E27FC236}">
                <a16:creationId xmlns:a16="http://schemas.microsoft.com/office/drawing/2014/main" id="{F794D682-9C96-93CB-4D6F-4EBC1EDAB068}"/>
              </a:ext>
            </a:extLst>
          </p:cNvPr>
          <p:cNvSpPr txBox="1"/>
          <p:nvPr/>
        </p:nvSpPr>
        <p:spPr>
          <a:xfrm>
            <a:off x="11353800" y="3467100"/>
            <a:ext cx="6629400" cy="3505200"/>
          </a:xfrm>
          <a:prstGeom prst="rect">
            <a:avLst/>
          </a:prstGeom>
        </p:spPr>
        <p:txBody>
          <a:bodyPr vert="horz" lIns="91440" tIns="45720" rIns="91440" bIns="45720" rtlCol="0">
            <a:normAutofit/>
          </a:bodyPr>
          <a:lstStyle/>
          <a:p>
            <a:pPr>
              <a:lnSpc>
                <a:spcPct val="90000"/>
              </a:lnSpc>
              <a:spcAft>
                <a:spcPts val="600"/>
              </a:spcAft>
            </a:pPr>
            <a:r>
              <a:rPr lang="en-US" sz="3600" dirty="0">
                <a:solidFill>
                  <a:srgbClr val="171810"/>
                </a:solidFill>
                <a:latin typeface="Codec Pro"/>
              </a:rPr>
              <a:t>The end of a session doesn’t mean the end of learning. In fact, it often marks the beginning of new opportunities for growth and exploration. 🌟</a:t>
            </a:r>
          </a:p>
        </p:txBody>
      </p:sp>
    </p:spTree>
    <p:extLst>
      <p:ext uri="{BB962C8B-B14F-4D97-AF65-F5344CB8AC3E}">
        <p14:creationId xmlns:p14="http://schemas.microsoft.com/office/powerpoint/2010/main" val="77129446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sp>
        <p:nvSpPr>
          <p:cNvPr id="2" name="TextBox 2"/>
          <p:cNvSpPr txBox="1"/>
          <p:nvPr/>
        </p:nvSpPr>
        <p:spPr>
          <a:xfrm>
            <a:off x="533400" y="647700"/>
            <a:ext cx="15092250" cy="1158715"/>
          </a:xfrm>
          <a:prstGeom prst="rect">
            <a:avLst/>
          </a:prstGeom>
        </p:spPr>
        <p:txBody>
          <a:bodyPr lIns="0" tIns="0" rIns="0" bIns="0" rtlCol="0" anchor="t">
            <a:spAutoFit/>
          </a:bodyPr>
          <a:lstStyle/>
          <a:p>
            <a:pPr>
              <a:lnSpc>
                <a:spcPts val="9000"/>
              </a:lnSpc>
            </a:pPr>
            <a:r>
              <a:rPr lang="en-US" sz="8000" spc="-89" dirty="0">
                <a:solidFill>
                  <a:srgbClr val="203A69"/>
                </a:solidFill>
                <a:latin typeface="Caveat Brush"/>
              </a:rPr>
              <a:t> Is that all in River pod?</a:t>
            </a:r>
          </a:p>
        </p:txBody>
      </p:sp>
      <p:sp>
        <p:nvSpPr>
          <p:cNvPr id="17" name="TextBox 14">
            <a:extLst>
              <a:ext uri="{FF2B5EF4-FFF2-40B4-BE49-F238E27FC236}">
                <a16:creationId xmlns:a16="http://schemas.microsoft.com/office/drawing/2014/main" id="{91D9B184-DB59-EBA3-06E4-AC2CB1120DD9}"/>
              </a:ext>
            </a:extLst>
          </p:cNvPr>
          <p:cNvSpPr txBox="1"/>
          <p:nvPr/>
        </p:nvSpPr>
        <p:spPr>
          <a:xfrm>
            <a:off x="1447800" y="2019300"/>
            <a:ext cx="13258800" cy="551433"/>
          </a:xfrm>
          <a:prstGeom prst="rect">
            <a:avLst/>
          </a:prstGeom>
        </p:spPr>
        <p:txBody>
          <a:bodyPr wrap="square" lIns="0" tIns="0" rIns="0" bIns="0" rtlCol="0" anchor="t">
            <a:spAutoFit/>
          </a:bodyPr>
          <a:lstStyle/>
          <a:p>
            <a:pPr>
              <a:lnSpc>
                <a:spcPts val="4320"/>
              </a:lnSpc>
            </a:pPr>
            <a:r>
              <a:rPr lang="en-US" sz="3600" dirty="0">
                <a:solidFill>
                  <a:srgbClr val="171810"/>
                </a:solidFill>
                <a:latin typeface="Codec Pro"/>
              </a:rPr>
              <a:t>No, You can know more about river pod from documentation</a:t>
            </a:r>
          </a:p>
        </p:txBody>
      </p:sp>
      <p:sp>
        <p:nvSpPr>
          <p:cNvPr id="4" name="TextBox 3">
            <a:extLst>
              <a:ext uri="{FF2B5EF4-FFF2-40B4-BE49-F238E27FC236}">
                <a16:creationId xmlns:a16="http://schemas.microsoft.com/office/drawing/2014/main" id="{0A42C2CD-0157-4817-A5A9-7ACB7FAB00A9}"/>
              </a:ext>
            </a:extLst>
          </p:cNvPr>
          <p:cNvSpPr txBox="1"/>
          <p:nvPr/>
        </p:nvSpPr>
        <p:spPr>
          <a:xfrm>
            <a:off x="1828800" y="5067300"/>
            <a:ext cx="14249400" cy="2308324"/>
          </a:xfrm>
          <a:prstGeom prst="rect">
            <a:avLst/>
          </a:prstGeom>
          <a:noFill/>
        </p:spPr>
        <p:txBody>
          <a:bodyPr wrap="square">
            <a:spAutoFit/>
          </a:bodyPr>
          <a:lstStyle/>
          <a:p>
            <a:r>
              <a:rPr lang="en-US" sz="3600" dirty="0" err="1">
                <a:solidFill>
                  <a:schemeClr val="tx2">
                    <a:lumMod val="60000"/>
                    <a:lumOff val="40000"/>
                  </a:schemeClr>
                </a:solidFill>
                <a:latin typeface="Codec Pro"/>
                <a:hlinkClick r:id="rId2">
                  <a:extLst>
                    <a:ext uri="{A12FA001-AC4F-418D-AE19-62706E023703}">
                      <ahyp:hlinkClr xmlns:ahyp="http://schemas.microsoft.com/office/drawing/2018/hyperlinkcolor" val="tx"/>
                    </a:ext>
                  </a:extLst>
                </a:hlinkClick>
              </a:rPr>
              <a:t>StateProvider</a:t>
            </a:r>
            <a:r>
              <a:rPr lang="en-US" sz="3600" dirty="0">
                <a:solidFill>
                  <a:schemeClr val="tx2">
                    <a:lumMod val="60000"/>
                    <a:lumOff val="40000"/>
                  </a:schemeClr>
                </a:solidFill>
                <a:latin typeface="Codec Pro"/>
                <a:hlinkClick r:id="rId2">
                  <a:extLst>
                    <a:ext uri="{A12FA001-AC4F-418D-AE19-62706E023703}">
                      <ahyp:hlinkClr xmlns:ahyp="http://schemas.microsoft.com/office/drawing/2018/hyperlinkcolor" val="tx"/>
                    </a:ext>
                  </a:extLst>
                </a:hlinkClick>
              </a:rPr>
              <a:t> | </a:t>
            </a:r>
            <a:r>
              <a:rPr lang="en-US" sz="3600" dirty="0" err="1">
                <a:solidFill>
                  <a:schemeClr val="tx2">
                    <a:lumMod val="60000"/>
                    <a:lumOff val="40000"/>
                  </a:schemeClr>
                </a:solidFill>
                <a:latin typeface="Codec Pro"/>
                <a:hlinkClick r:id="rId2">
                  <a:extLst>
                    <a:ext uri="{A12FA001-AC4F-418D-AE19-62706E023703}">
                      <ahyp:hlinkClr xmlns:ahyp="http://schemas.microsoft.com/office/drawing/2018/hyperlinkcolor" val="tx"/>
                    </a:ext>
                  </a:extLst>
                </a:hlinkClick>
              </a:rPr>
              <a:t>Riverpod</a:t>
            </a:r>
            <a:endParaRPr lang="en-US" sz="3600" dirty="0">
              <a:solidFill>
                <a:schemeClr val="tx2">
                  <a:lumMod val="60000"/>
                  <a:lumOff val="40000"/>
                </a:schemeClr>
              </a:solidFill>
              <a:latin typeface="Codec Pro"/>
            </a:endParaRPr>
          </a:p>
          <a:p>
            <a:r>
              <a:rPr lang="en-US" sz="3600" dirty="0" err="1">
                <a:solidFill>
                  <a:schemeClr val="tx2">
                    <a:lumMod val="60000"/>
                    <a:lumOff val="40000"/>
                  </a:schemeClr>
                </a:solidFill>
                <a:latin typeface="Codec Pro"/>
                <a:hlinkClick r:id="rId3">
                  <a:extLst>
                    <a:ext uri="{A12FA001-AC4F-418D-AE19-62706E023703}">
                      <ahyp:hlinkClr xmlns:ahyp="http://schemas.microsoft.com/office/drawing/2018/hyperlinkcolor" val="tx"/>
                    </a:ext>
                  </a:extLst>
                </a:hlinkClick>
              </a:rPr>
              <a:t>StateNotifierProvider</a:t>
            </a:r>
            <a:r>
              <a:rPr lang="en-US" sz="3600" dirty="0">
                <a:solidFill>
                  <a:schemeClr val="tx2">
                    <a:lumMod val="60000"/>
                    <a:lumOff val="40000"/>
                  </a:schemeClr>
                </a:solidFill>
                <a:latin typeface="Codec Pro"/>
                <a:hlinkClick r:id="rId3">
                  <a:extLst>
                    <a:ext uri="{A12FA001-AC4F-418D-AE19-62706E023703}">
                      <ahyp:hlinkClr xmlns:ahyp="http://schemas.microsoft.com/office/drawing/2018/hyperlinkcolor" val="tx"/>
                    </a:ext>
                  </a:extLst>
                </a:hlinkClick>
              </a:rPr>
              <a:t> | </a:t>
            </a:r>
            <a:r>
              <a:rPr lang="en-US" sz="3600" dirty="0" err="1">
                <a:solidFill>
                  <a:schemeClr val="tx2">
                    <a:lumMod val="60000"/>
                    <a:lumOff val="40000"/>
                  </a:schemeClr>
                </a:solidFill>
                <a:latin typeface="Codec Pro"/>
                <a:hlinkClick r:id="rId3">
                  <a:extLst>
                    <a:ext uri="{A12FA001-AC4F-418D-AE19-62706E023703}">
                      <ahyp:hlinkClr xmlns:ahyp="http://schemas.microsoft.com/office/drawing/2018/hyperlinkcolor" val="tx"/>
                    </a:ext>
                  </a:extLst>
                </a:hlinkClick>
              </a:rPr>
              <a:t>Riverpod</a:t>
            </a:r>
            <a:endParaRPr lang="en-US" sz="3600" dirty="0">
              <a:solidFill>
                <a:schemeClr val="tx2">
                  <a:lumMod val="60000"/>
                  <a:lumOff val="40000"/>
                </a:schemeClr>
              </a:solidFill>
              <a:latin typeface="Codec Pro"/>
              <a:hlinkClick r:id="rId4">
                <a:extLst>
                  <a:ext uri="{A12FA001-AC4F-418D-AE19-62706E023703}">
                    <ahyp:hlinkClr xmlns:ahyp="http://schemas.microsoft.com/office/drawing/2018/hyperlinkcolor" val="tx"/>
                  </a:ext>
                </a:extLst>
              </a:hlinkClick>
            </a:endParaRPr>
          </a:p>
          <a:p>
            <a:r>
              <a:rPr lang="en-US" sz="3600" dirty="0" err="1">
                <a:solidFill>
                  <a:schemeClr val="tx2">
                    <a:lumMod val="60000"/>
                    <a:lumOff val="40000"/>
                  </a:schemeClr>
                </a:solidFill>
                <a:latin typeface="Codec Pro"/>
                <a:hlinkClick r:id="rId4">
                  <a:extLst>
                    <a:ext uri="{A12FA001-AC4F-418D-AE19-62706E023703}">
                      <ahyp:hlinkClr xmlns:ahyp="http://schemas.microsoft.com/office/drawing/2018/hyperlinkcolor" val="tx"/>
                    </a:ext>
                  </a:extLst>
                </a:hlinkClick>
              </a:rPr>
              <a:t>ChangeNotifierProvider</a:t>
            </a:r>
            <a:r>
              <a:rPr lang="en-US" sz="3600" dirty="0">
                <a:solidFill>
                  <a:schemeClr val="tx2">
                    <a:lumMod val="60000"/>
                    <a:lumOff val="40000"/>
                  </a:schemeClr>
                </a:solidFill>
                <a:latin typeface="Codec Pro"/>
                <a:hlinkClick r:id="rId4">
                  <a:extLst>
                    <a:ext uri="{A12FA001-AC4F-418D-AE19-62706E023703}">
                      <ahyp:hlinkClr xmlns:ahyp="http://schemas.microsoft.com/office/drawing/2018/hyperlinkcolor" val="tx"/>
                    </a:ext>
                  </a:extLst>
                </a:hlinkClick>
              </a:rPr>
              <a:t> | </a:t>
            </a:r>
            <a:r>
              <a:rPr lang="en-US" sz="3600" dirty="0" err="1">
                <a:solidFill>
                  <a:schemeClr val="tx2">
                    <a:lumMod val="60000"/>
                    <a:lumOff val="40000"/>
                  </a:schemeClr>
                </a:solidFill>
                <a:latin typeface="Codec Pro"/>
                <a:hlinkClick r:id="rId4">
                  <a:extLst>
                    <a:ext uri="{A12FA001-AC4F-418D-AE19-62706E023703}">
                      <ahyp:hlinkClr xmlns:ahyp="http://schemas.microsoft.com/office/drawing/2018/hyperlinkcolor" val="tx"/>
                    </a:ext>
                  </a:extLst>
                </a:hlinkClick>
              </a:rPr>
              <a:t>Riverpod</a:t>
            </a:r>
            <a:endParaRPr lang="en-US" sz="3600" dirty="0">
              <a:solidFill>
                <a:schemeClr val="tx2">
                  <a:lumMod val="60000"/>
                  <a:lumOff val="40000"/>
                </a:schemeClr>
              </a:solidFill>
              <a:latin typeface="Codec Pro"/>
            </a:endParaRPr>
          </a:p>
          <a:p>
            <a:r>
              <a:rPr lang="en-US" sz="3600" dirty="0">
                <a:solidFill>
                  <a:schemeClr val="tx2">
                    <a:lumMod val="60000"/>
                    <a:lumOff val="40000"/>
                  </a:schemeClr>
                </a:solidFill>
                <a:latin typeface="Codec Pro"/>
                <a:hlinkClick r:id="rId5">
                  <a:extLst>
                    <a:ext uri="{A12FA001-AC4F-418D-AE19-62706E023703}">
                      <ahyp:hlinkClr xmlns:ahyp="http://schemas.microsoft.com/office/drawing/2018/hyperlinkcolor" val="tx"/>
                    </a:ext>
                  </a:extLst>
                </a:hlinkClick>
              </a:rPr>
              <a:t>Flutter </a:t>
            </a:r>
            <a:r>
              <a:rPr lang="en-US" sz="3600" dirty="0" err="1">
                <a:solidFill>
                  <a:schemeClr val="tx2">
                    <a:lumMod val="60000"/>
                    <a:lumOff val="40000"/>
                  </a:schemeClr>
                </a:solidFill>
                <a:latin typeface="Codec Pro"/>
                <a:hlinkClick r:id="rId5">
                  <a:extLst>
                    <a:ext uri="{A12FA001-AC4F-418D-AE19-62706E023703}">
                      <ahyp:hlinkClr xmlns:ahyp="http://schemas.microsoft.com/office/drawing/2018/hyperlinkcolor" val="tx"/>
                    </a:ext>
                  </a:extLst>
                </a:hlinkClick>
              </a:rPr>
              <a:t>Riverpod</a:t>
            </a:r>
            <a:r>
              <a:rPr lang="en-US" sz="3600" dirty="0">
                <a:solidFill>
                  <a:schemeClr val="tx2">
                    <a:lumMod val="60000"/>
                    <a:lumOff val="40000"/>
                  </a:schemeClr>
                </a:solidFill>
                <a:latin typeface="Codec Pro"/>
                <a:hlinkClick r:id="rId5">
                  <a:extLst>
                    <a:ext uri="{A12FA001-AC4F-418D-AE19-62706E023703}">
                      <ahyp:hlinkClr xmlns:ahyp="http://schemas.microsoft.com/office/drawing/2018/hyperlinkcolor" val="tx"/>
                    </a:ext>
                  </a:extLst>
                </a:hlinkClick>
              </a:rPr>
              <a:t> Tutorial – The Better Provider - Reso Coder</a:t>
            </a:r>
            <a:endParaRPr lang="en-AS" sz="3600" dirty="0">
              <a:solidFill>
                <a:schemeClr val="tx2">
                  <a:lumMod val="60000"/>
                  <a:lumOff val="40000"/>
                </a:schemeClr>
              </a:solidFill>
              <a:latin typeface="Codec Pro"/>
            </a:endParaRPr>
          </a:p>
        </p:txBody>
      </p:sp>
      <p:sp>
        <p:nvSpPr>
          <p:cNvPr id="5" name="TextBox 2"/>
          <p:cNvSpPr txBox="1"/>
          <p:nvPr/>
        </p:nvSpPr>
        <p:spPr>
          <a:xfrm>
            <a:off x="824501" y="3543300"/>
            <a:ext cx="5548901" cy="1158715"/>
          </a:xfrm>
          <a:prstGeom prst="rect">
            <a:avLst/>
          </a:prstGeom>
        </p:spPr>
        <p:txBody>
          <a:bodyPr wrap="square" lIns="0" tIns="0" rIns="0" bIns="0" rtlCol="0" anchor="t">
            <a:spAutoFit/>
          </a:bodyPr>
          <a:lstStyle/>
          <a:p>
            <a:pPr>
              <a:lnSpc>
                <a:spcPts val="9000"/>
              </a:lnSpc>
            </a:pPr>
            <a:r>
              <a:rPr lang="en-US" sz="8000" spc="-89" dirty="0">
                <a:solidFill>
                  <a:srgbClr val="203A69"/>
                </a:solidFill>
                <a:latin typeface="Caveat Brush"/>
              </a:rPr>
              <a:t>Extra Resources</a:t>
            </a:r>
          </a:p>
        </p:txBody>
      </p:sp>
      <p:sp>
        <p:nvSpPr>
          <p:cNvPr id="6" name="TextBox 14">
            <a:extLst>
              <a:ext uri="{FF2B5EF4-FFF2-40B4-BE49-F238E27FC236}">
                <a16:creationId xmlns:a16="http://schemas.microsoft.com/office/drawing/2014/main" id="{7B42C758-3E21-D079-2028-00BE3A07182B}"/>
              </a:ext>
            </a:extLst>
          </p:cNvPr>
          <p:cNvSpPr txBox="1"/>
          <p:nvPr/>
        </p:nvSpPr>
        <p:spPr>
          <a:xfrm>
            <a:off x="2209800" y="9256681"/>
            <a:ext cx="6858000" cy="507255"/>
          </a:xfrm>
          <a:prstGeom prst="rect">
            <a:avLst/>
          </a:prstGeom>
        </p:spPr>
        <p:txBody>
          <a:bodyPr wrap="square" lIns="0" tIns="0" rIns="0" bIns="0" rtlCol="0" anchor="t">
            <a:spAutoFit/>
          </a:bodyPr>
          <a:lstStyle/>
          <a:p>
            <a:pPr>
              <a:lnSpc>
                <a:spcPts val="4320"/>
              </a:lnSpc>
            </a:pPr>
            <a:r>
              <a:rPr lang="en-US" sz="2800" dirty="0">
                <a:latin typeface="Codec Pro"/>
              </a:rPr>
              <a:t>amira20nasser@gmail.com</a:t>
            </a:r>
          </a:p>
        </p:txBody>
      </p:sp>
      <p:sp>
        <p:nvSpPr>
          <p:cNvPr id="7" name="TextBox 6">
            <a:extLst>
              <a:ext uri="{FF2B5EF4-FFF2-40B4-BE49-F238E27FC236}">
                <a16:creationId xmlns:a16="http://schemas.microsoft.com/office/drawing/2014/main" id="{20D3E7DC-8801-D232-F585-EBE28EF74B31}"/>
              </a:ext>
            </a:extLst>
          </p:cNvPr>
          <p:cNvSpPr txBox="1"/>
          <p:nvPr/>
        </p:nvSpPr>
        <p:spPr>
          <a:xfrm>
            <a:off x="8382000" y="9256681"/>
            <a:ext cx="2819400" cy="584775"/>
          </a:xfrm>
          <a:prstGeom prst="rect">
            <a:avLst/>
          </a:prstGeom>
          <a:noFill/>
        </p:spPr>
        <p:txBody>
          <a:bodyPr wrap="square">
            <a:spAutoFit/>
          </a:bodyPr>
          <a:lstStyle/>
          <a:p>
            <a:r>
              <a:rPr lang="en-US" sz="3200" dirty="0">
                <a:latin typeface="Codec Pro"/>
                <a:hlinkClick r:id="rId6">
                  <a:extLst>
                    <a:ext uri="{A12FA001-AC4F-418D-AE19-62706E023703}">
                      <ahyp:hlinkClr xmlns:ahyp="http://schemas.microsoft.com/office/drawing/2018/hyperlinkcolor" val="tx"/>
                    </a:ext>
                  </a:extLst>
                </a:hlinkClick>
              </a:rPr>
              <a:t>LinkedIn</a:t>
            </a:r>
            <a:endParaRPr lang="en-AS" sz="3200" dirty="0">
              <a:latin typeface="Codec Pro"/>
            </a:endParaRPr>
          </a:p>
        </p:txBody>
      </p:sp>
      <p:sp>
        <p:nvSpPr>
          <p:cNvPr id="8" name="TextBox 7">
            <a:extLst>
              <a:ext uri="{FF2B5EF4-FFF2-40B4-BE49-F238E27FC236}">
                <a16:creationId xmlns:a16="http://schemas.microsoft.com/office/drawing/2014/main" id="{78A462B5-A609-DF93-4C70-B6D6A8CB63ED}"/>
              </a:ext>
            </a:extLst>
          </p:cNvPr>
          <p:cNvSpPr txBox="1"/>
          <p:nvPr/>
        </p:nvSpPr>
        <p:spPr>
          <a:xfrm>
            <a:off x="11734800" y="9346124"/>
            <a:ext cx="4419600" cy="461665"/>
          </a:xfrm>
          <a:prstGeom prst="rect">
            <a:avLst/>
          </a:prstGeom>
          <a:noFill/>
        </p:spPr>
        <p:txBody>
          <a:bodyPr wrap="square">
            <a:spAutoFit/>
          </a:bodyPr>
          <a:lstStyle/>
          <a:p>
            <a:r>
              <a:rPr lang="en-US" sz="2400" dirty="0">
                <a:latin typeface="Codec Pro"/>
                <a:hlinkClick r:id="rId7">
                  <a:extLst>
                    <a:ext uri="{A12FA001-AC4F-418D-AE19-62706E023703}">
                      <ahyp:hlinkClr xmlns:ahyp="http://schemas.microsoft.com/office/drawing/2018/hyperlinkcolor" val="tx"/>
                    </a:ext>
                  </a:extLst>
                </a:hlinkClick>
              </a:rPr>
              <a:t>Amira Nasser | Facebook</a:t>
            </a:r>
            <a:endParaRPr lang="en-AS" sz="2400" dirty="0">
              <a:latin typeface="Codec Pro"/>
            </a:endParaRPr>
          </a:p>
        </p:txBody>
      </p:sp>
      <p:sp>
        <p:nvSpPr>
          <p:cNvPr id="9" name="TextBox 2">
            <a:extLst>
              <a:ext uri="{FF2B5EF4-FFF2-40B4-BE49-F238E27FC236}">
                <a16:creationId xmlns:a16="http://schemas.microsoft.com/office/drawing/2014/main" id="{238B5D2E-BD96-73BD-E924-614BC6D6F31A}"/>
              </a:ext>
            </a:extLst>
          </p:cNvPr>
          <p:cNvSpPr txBox="1"/>
          <p:nvPr/>
        </p:nvSpPr>
        <p:spPr>
          <a:xfrm>
            <a:off x="7505700" y="7658100"/>
            <a:ext cx="3124200" cy="1107419"/>
          </a:xfrm>
          <a:prstGeom prst="rect">
            <a:avLst/>
          </a:prstGeom>
        </p:spPr>
        <p:txBody>
          <a:bodyPr wrap="square" lIns="0" tIns="0" rIns="0" bIns="0" rtlCol="0" anchor="t">
            <a:spAutoFit/>
          </a:bodyPr>
          <a:lstStyle/>
          <a:p>
            <a:pPr>
              <a:lnSpc>
                <a:spcPts val="9000"/>
              </a:lnSpc>
            </a:pPr>
            <a:r>
              <a:rPr lang="en-US" sz="6600" spc="-89" dirty="0">
                <a:solidFill>
                  <a:srgbClr val="203A69"/>
                </a:solidFill>
                <a:latin typeface="Caveat Brush"/>
              </a:rPr>
              <a:t>Contact</a:t>
            </a:r>
          </a:p>
        </p:txBody>
      </p:sp>
    </p:spTree>
    <p:extLst>
      <p:ext uri="{BB962C8B-B14F-4D97-AF65-F5344CB8AC3E}">
        <p14:creationId xmlns:p14="http://schemas.microsoft.com/office/powerpoint/2010/main" val="233849943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09BAE00-52C7-22DE-29CE-9BCD669724B5}"/>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999926" y="-3999282"/>
            <a:ext cx="10287000" cy="18286850"/>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466" y="0"/>
            <a:ext cx="13606268" cy="10286358"/>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474237" y="-2528760"/>
            <a:ext cx="7341846" cy="18290319"/>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white sign with black text&#10;&#10;Description automatically generated">
            <a:extLst>
              <a:ext uri="{FF2B5EF4-FFF2-40B4-BE49-F238E27FC236}">
                <a16:creationId xmlns:a16="http://schemas.microsoft.com/office/drawing/2014/main" id="{94F8087E-D51E-7F0B-9638-FB2786C90798}"/>
              </a:ext>
            </a:extLst>
          </p:cNvPr>
          <p:cNvPicPr>
            <a:picLocks noChangeAspect="1"/>
          </p:cNvPicPr>
          <p:nvPr/>
        </p:nvPicPr>
        <p:blipFill rotWithShape="1">
          <a:blip r:embed="rId3"/>
          <a:srcRect t="2537" b="13139"/>
          <a:stretch/>
        </p:blipFill>
        <p:spPr>
          <a:xfrm>
            <a:off x="685800" y="685800"/>
            <a:ext cx="16687800" cy="8794922"/>
          </a:xfrm>
          <a:prstGeom prst="rect">
            <a:avLst/>
          </a:prstGeom>
          <a:noFill/>
        </p:spPr>
      </p:pic>
      <p:sp>
        <p:nvSpPr>
          <p:cNvPr id="4" name="Slide Number Placeholder 3" hidden="1">
            <a:extLst>
              <a:ext uri="{FF2B5EF4-FFF2-40B4-BE49-F238E27FC236}">
                <a16:creationId xmlns:a16="http://schemas.microsoft.com/office/drawing/2014/main" id="{CA49BE2C-5B0B-408B-CB9B-3805DCB07B7A}"/>
              </a:ext>
            </a:extLst>
          </p:cNvPr>
          <p:cNvSpPr>
            <a:spLocks noGrp="1"/>
          </p:cNvSpPr>
          <p:nvPr>
            <p:ph type="sldNum" sz="quarter" idx="12"/>
          </p:nvPr>
        </p:nvSpPr>
        <p:spPr/>
        <p:txBody>
          <a:bodyPr/>
          <a:lstStyle/>
          <a:p>
            <a:pPr>
              <a:spcAft>
                <a:spcPts val="900"/>
              </a:spcAft>
            </a:pPr>
            <a:fld id="{03DC2DEF-D2FE-4B45-ABA4-9F153FD1C98A}" type="slidenum">
              <a:rPr lang="en-US" smtClean="0"/>
              <a:pPr>
                <a:spcAft>
                  <a:spcPts val="900"/>
                </a:spcAft>
              </a:pPr>
              <a:t>19</a:t>
            </a:fld>
            <a:endParaRPr lang="en-US"/>
          </a:p>
        </p:txBody>
      </p:sp>
      <p:sp>
        <p:nvSpPr>
          <p:cNvPr id="2" name="TextBox 14">
            <a:extLst>
              <a:ext uri="{FF2B5EF4-FFF2-40B4-BE49-F238E27FC236}">
                <a16:creationId xmlns:a16="http://schemas.microsoft.com/office/drawing/2014/main" id="{D06AA080-EC47-D375-35D7-9D0F2B272EBB}"/>
              </a:ext>
            </a:extLst>
          </p:cNvPr>
          <p:cNvSpPr txBox="1"/>
          <p:nvPr/>
        </p:nvSpPr>
        <p:spPr>
          <a:xfrm>
            <a:off x="228600" y="9639300"/>
            <a:ext cx="3124200" cy="473784"/>
          </a:xfrm>
          <a:prstGeom prst="rect">
            <a:avLst/>
          </a:prstGeom>
        </p:spPr>
        <p:txBody>
          <a:bodyPr wrap="square" lIns="0" tIns="0" rIns="0" bIns="0" rtlCol="0" anchor="t">
            <a:spAutoFit/>
          </a:bodyPr>
          <a:lstStyle/>
          <a:p>
            <a:pPr>
              <a:lnSpc>
                <a:spcPts val="4320"/>
              </a:lnSpc>
            </a:pPr>
            <a:r>
              <a:rPr lang="en-US" dirty="0">
                <a:solidFill>
                  <a:schemeClr val="bg1"/>
                </a:solidFill>
                <a:latin typeface="Codec Pro"/>
              </a:rPr>
              <a:t>amira20nasser@gmail.com</a:t>
            </a:r>
          </a:p>
        </p:txBody>
      </p:sp>
      <p:sp>
        <p:nvSpPr>
          <p:cNvPr id="5" name="TextBox 4">
            <a:extLst>
              <a:ext uri="{FF2B5EF4-FFF2-40B4-BE49-F238E27FC236}">
                <a16:creationId xmlns:a16="http://schemas.microsoft.com/office/drawing/2014/main" id="{82AF393D-2B86-E168-1910-470CB51B2204}"/>
              </a:ext>
            </a:extLst>
          </p:cNvPr>
          <p:cNvSpPr txBox="1"/>
          <p:nvPr/>
        </p:nvSpPr>
        <p:spPr>
          <a:xfrm>
            <a:off x="3733800" y="9743752"/>
            <a:ext cx="1676400" cy="369332"/>
          </a:xfrm>
          <a:prstGeom prst="rect">
            <a:avLst/>
          </a:prstGeom>
          <a:noFill/>
        </p:spPr>
        <p:txBody>
          <a:bodyPr wrap="square">
            <a:spAutoFit/>
          </a:bodyPr>
          <a:lstStyle/>
          <a:p>
            <a:r>
              <a:rPr lang="en-US" dirty="0">
                <a:solidFill>
                  <a:schemeClr val="bg1"/>
                </a:solidFill>
                <a:latin typeface="Codec Pro"/>
                <a:hlinkClick r:id="rId4">
                  <a:extLst>
                    <a:ext uri="{A12FA001-AC4F-418D-AE19-62706E023703}">
                      <ahyp:hlinkClr xmlns:ahyp="http://schemas.microsoft.com/office/drawing/2018/hyperlinkcolor" val="tx"/>
                    </a:ext>
                  </a:extLst>
                </a:hlinkClick>
              </a:rPr>
              <a:t>LinkedIn</a:t>
            </a:r>
            <a:endParaRPr lang="en-AS" dirty="0">
              <a:solidFill>
                <a:schemeClr val="bg1"/>
              </a:solidFill>
              <a:latin typeface="Codec Pro"/>
            </a:endParaRPr>
          </a:p>
        </p:txBody>
      </p:sp>
      <p:sp>
        <p:nvSpPr>
          <p:cNvPr id="6" name="TextBox 5">
            <a:extLst>
              <a:ext uri="{FF2B5EF4-FFF2-40B4-BE49-F238E27FC236}">
                <a16:creationId xmlns:a16="http://schemas.microsoft.com/office/drawing/2014/main" id="{CAF47A50-6B7B-80F0-2771-B587F6092389}"/>
              </a:ext>
            </a:extLst>
          </p:cNvPr>
          <p:cNvSpPr txBox="1"/>
          <p:nvPr/>
        </p:nvSpPr>
        <p:spPr>
          <a:xfrm>
            <a:off x="5410200" y="9743752"/>
            <a:ext cx="3200400" cy="369332"/>
          </a:xfrm>
          <a:prstGeom prst="rect">
            <a:avLst/>
          </a:prstGeom>
          <a:noFill/>
        </p:spPr>
        <p:txBody>
          <a:bodyPr wrap="square">
            <a:spAutoFit/>
          </a:bodyPr>
          <a:lstStyle/>
          <a:p>
            <a:r>
              <a:rPr lang="en-US" dirty="0">
                <a:solidFill>
                  <a:schemeClr val="bg1"/>
                </a:solidFill>
                <a:latin typeface="Codec Pro"/>
                <a:hlinkClick r:id="rId5">
                  <a:extLst>
                    <a:ext uri="{A12FA001-AC4F-418D-AE19-62706E023703}">
                      <ahyp:hlinkClr xmlns:ahyp="http://schemas.microsoft.com/office/drawing/2018/hyperlinkcolor" val="tx"/>
                    </a:ext>
                  </a:extLst>
                </a:hlinkClick>
              </a:rPr>
              <a:t>Amira Nasser | Facebook</a:t>
            </a:r>
            <a:endParaRPr lang="en-AS" dirty="0">
              <a:solidFill>
                <a:schemeClr val="bg1"/>
              </a:solidFill>
              <a:latin typeface="Codec Pro"/>
            </a:endParaRPr>
          </a:p>
        </p:txBody>
      </p:sp>
    </p:spTree>
    <p:extLst>
      <p:ext uri="{BB962C8B-B14F-4D97-AF65-F5344CB8AC3E}">
        <p14:creationId xmlns:p14="http://schemas.microsoft.com/office/powerpoint/2010/main" val="30928722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grpSp>
        <p:nvGrpSpPr>
          <p:cNvPr id="5" name="Group 5"/>
          <p:cNvGrpSpPr/>
          <p:nvPr/>
        </p:nvGrpSpPr>
        <p:grpSpPr>
          <a:xfrm>
            <a:off x="1476599" y="4960516"/>
            <a:ext cx="3409062" cy="3197729"/>
            <a:chOff x="0" y="0"/>
            <a:chExt cx="1009509" cy="946929"/>
          </a:xfrm>
        </p:grpSpPr>
        <p:sp>
          <p:nvSpPr>
            <p:cNvPr id="6" name="Freeform 6"/>
            <p:cNvSpPr/>
            <p:nvPr/>
          </p:nvSpPr>
          <p:spPr>
            <a:xfrm>
              <a:off x="0" y="0"/>
              <a:ext cx="1009509" cy="946929"/>
            </a:xfrm>
            <a:custGeom>
              <a:avLst/>
              <a:gdLst/>
              <a:ahLst/>
              <a:cxnLst/>
              <a:rect l="l" t="t" r="r" b="b"/>
              <a:pathLst>
                <a:path w="1009509" h="946929">
                  <a:moveTo>
                    <a:pt x="90839" y="0"/>
                  </a:moveTo>
                  <a:lnTo>
                    <a:pt x="918670" y="0"/>
                  </a:lnTo>
                  <a:cubicBezTo>
                    <a:pt x="942762" y="0"/>
                    <a:pt x="965867" y="9571"/>
                    <a:pt x="982903" y="26606"/>
                  </a:cubicBezTo>
                  <a:cubicBezTo>
                    <a:pt x="999939" y="43642"/>
                    <a:pt x="1009509" y="66747"/>
                    <a:pt x="1009509" y="90839"/>
                  </a:cubicBezTo>
                  <a:lnTo>
                    <a:pt x="1009509" y="856089"/>
                  </a:lnTo>
                  <a:cubicBezTo>
                    <a:pt x="1009509" y="880181"/>
                    <a:pt x="999939" y="903287"/>
                    <a:pt x="982903" y="920322"/>
                  </a:cubicBezTo>
                  <a:cubicBezTo>
                    <a:pt x="965867" y="937358"/>
                    <a:pt x="942762" y="946929"/>
                    <a:pt x="918670" y="946929"/>
                  </a:cubicBezTo>
                  <a:lnTo>
                    <a:pt x="90839" y="946929"/>
                  </a:lnTo>
                  <a:cubicBezTo>
                    <a:pt x="66747" y="946929"/>
                    <a:pt x="43642" y="937358"/>
                    <a:pt x="26606" y="920322"/>
                  </a:cubicBezTo>
                  <a:cubicBezTo>
                    <a:pt x="9571" y="903287"/>
                    <a:pt x="0" y="880181"/>
                    <a:pt x="0" y="856089"/>
                  </a:cubicBezTo>
                  <a:lnTo>
                    <a:pt x="0" y="90839"/>
                  </a:lnTo>
                  <a:cubicBezTo>
                    <a:pt x="0" y="66747"/>
                    <a:pt x="9571" y="43642"/>
                    <a:pt x="26606" y="26606"/>
                  </a:cubicBezTo>
                  <a:cubicBezTo>
                    <a:pt x="43642" y="9571"/>
                    <a:pt x="66747" y="0"/>
                    <a:pt x="90839" y="0"/>
                  </a:cubicBezTo>
                  <a:close/>
                </a:path>
              </a:pathLst>
            </a:custGeom>
            <a:solidFill>
              <a:srgbClr val="4068B0"/>
            </a:solidFill>
          </p:spPr>
          <p:txBody>
            <a:bodyPr/>
            <a:lstStyle/>
            <a:p>
              <a:endParaRPr lang="en-AS"/>
            </a:p>
          </p:txBody>
        </p:sp>
        <p:sp>
          <p:nvSpPr>
            <p:cNvPr id="7" name="TextBox 7"/>
            <p:cNvSpPr txBox="1"/>
            <p:nvPr/>
          </p:nvSpPr>
          <p:spPr>
            <a:xfrm>
              <a:off x="0" y="-47625"/>
              <a:ext cx="1009509" cy="994554"/>
            </a:xfrm>
            <a:prstGeom prst="rect">
              <a:avLst/>
            </a:prstGeom>
          </p:spPr>
          <p:txBody>
            <a:bodyPr lIns="50800" tIns="50800" rIns="50800" bIns="50800" rtlCol="0" anchor="ctr"/>
            <a:lstStyle/>
            <a:p>
              <a:pPr algn="ctr">
                <a:lnSpc>
                  <a:spcPts val="2079"/>
                </a:lnSpc>
              </a:pPr>
              <a:endParaRPr/>
            </a:p>
          </p:txBody>
        </p:sp>
      </p:grpSp>
      <p:grpSp>
        <p:nvGrpSpPr>
          <p:cNvPr id="8" name="Group 8"/>
          <p:cNvGrpSpPr/>
          <p:nvPr/>
        </p:nvGrpSpPr>
        <p:grpSpPr>
          <a:xfrm>
            <a:off x="5449027" y="4960516"/>
            <a:ext cx="3409062" cy="3197729"/>
            <a:chOff x="0" y="0"/>
            <a:chExt cx="1009509" cy="946929"/>
          </a:xfrm>
        </p:grpSpPr>
        <p:sp>
          <p:nvSpPr>
            <p:cNvPr id="9" name="Freeform 9"/>
            <p:cNvSpPr/>
            <p:nvPr/>
          </p:nvSpPr>
          <p:spPr>
            <a:xfrm>
              <a:off x="0" y="0"/>
              <a:ext cx="1009509" cy="946929"/>
            </a:xfrm>
            <a:custGeom>
              <a:avLst/>
              <a:gdLst/>
              <a:ahLst/>
              <a:cxnLst/>
              <a:rect l="l" t="t" r="r" b="b"/>
              <a:pathLst>
                <a:path w="1009509" h="946929">
                  <a:moveTo>
                    <a:pt x="90839" y="0"/>
                  </a:moveTo>
                  <a:lnTo>
                    <a:pt x="918670" y="0"/>
                  </a:lnTo>
                  <a:cubicBezTo>
                    <a:pt x="942762" y="0"/>
                    <a:pt x="965867" y="9571"/>
                    <a:pt x="982903" y="26606"/>
                  </a:cubicBezTo>
                  <a:cubicBezTo>
                    <a:pt x="999939" y="43642"/>
                    <a:pt x="1009509" y="66747"/>
                    <a:pt x="1009509" y="90839"/>
                  </a:cubicBezTo>
                  <a:lnTo>
                    <a:pt x="1009509" y="856089"/>
                  </a:lnTo>
                  <a:cubicBezTo>
                    <a:pt x="1009509" y="880181"/>
                    <a:pt x="999939" y="903287"/>
                    <a:pt x="982903" y="920322"/>
                  </a:cubicBezTo>
                  <a:cubicBezTo>
                    <a:pt x="965867" y="937358"/>
                    <a:pt x="942762" y="946929"/>
                    <a:pt x="918670" y="946929"/>
                  </a:cubicBezTo>
                  <a:lnTo>
                    <a:pt x="90839" y="946929"/>
                  </a:lnTo>
                  <a:cubicBezTo>
                    <a:pt x="66747" y="946929"/>
                    <a:pt x="43642" y="937358"/>
                    <a:pt x="26606" y="920322"/>
                  </a:cubicBezTo>
                  <a:cubicBezTo>
                    <a:pt x="9571" y="903287"/>
                    <a:pt x="0" y="880181"/>
                    <a:pt x="0" y="856089"/>
                  </a:cubicBezTo>
                  <a:lnTo>
                    <a:pt x="0" y="90839"/>
                  </a:lnTo>
                  <a:cubicBezTo>
                    <a:pt x="0" y="66747"/>
                    <a:pt x="9571" y="43642"/>
                    <a:pt x="26606" y="26606"/>
                  </a:cubicBezTo>
                  <a:cubicBezTo>
                    <a:pt x="43642" y="9571"/>
                    <a:pt x="66747" y="0"/>
                    <a:pt x="90839" y="0"/>
                  </a:cubicBezTo>
                  <a:close/>
                </a:path>
              </a:pathLst>
            </a:custGeom>
            <a:solidFill>
              <a:srgbClr val="4068B0"/>
            </a:solidFill>
          </p:spPr>
          <p:txBody>
            <a:bodyPr/>
            <a:lstStyle/>
            <a:p>
              <a:endParaRPr lang="en-AS"/>
            </a:p>
          </p:txBody>
        </p:sp>
        <p:sp>
          <p:nvSpPr>
            <p:cNvPr id="10" name="TextBox 10"/>
            <p:cNvSpPr txBox="1"/>
            <p:nvPr/>
          </p:nvSpPr>
          <p:spPr>
            <a:xfrm>
              <a:off x="0" y="-47625"/>
              <a:ext cx="1009509" cy="994554"/>
            </a:xfrm>
            <a:prstGeom prst="rect">
              <a:avLst/>
            </a:prstGeom>
          </p:spPr>
          <p:txBody>
            <a:bodyPr lIns="50800" tIns="50800" rIns="50800" bIns="50800" rtlCol="0" anchor="ctr"/>
            <a:lstStyle/>
            <a:p>
              <a:pPr algn="ctr">
                <a:lnSpc>
                  <a:spcPts val="2079"/>
                </a:lnSpc>
              </a:pPr>
              <a:endParaRPr/>
            </a:p>
          </p:txBody>
        </p:sp>
      </p:grpSp>
      <p:grpSp>
        <p:nvGrpSpPr>
          <p:cNvPr id="11" name="Group 11"/>
          <p:cNvGrpSpPr/>
          <p:nvPr/>
        </p:nvGrpSpPr>
        <p:grpSpPr>
          <a:xfrm>
            <a:off x="9425683" y="4960516"/>
            <a:ext cx="3409062" cy="3197729"/>
            <a:chOff x="0" y="0"/>
            <a:chExt cx="1009509" cy="946929"/>
          </a:xfrm>
        </p:grpSpPr>
        <p:sp>
          <p:nvSpPr>
            <p:cNvPr id="12" name="Freeform 12"/>
            <p:cNvSpPr/>
            <p:nvPr/>
          </p:nvSpPr>
          <p:spPr>
            <a:xfrm>
              <a:off x="0" y="0"/>
              <a:ext cx="1009509" cy="946929"/>
            </a:xfrm>
            <a:custGeom>
              <a:avLst/>
              <a:gdLst/>
              <a:ahLst/>
              <a:cxnLst/>
              <a:rect l="l" t="t" r="r" b="b"/>
              <a:pathLst>
                <a:path w="1009509" h="946929">
                  <a:moveTo>
                    <a:pt x="90839" y="0"/>
                  </a:moveTo>
                  <a:lnTo>
                    <a:pt x="918670" y="0"/>
                  </a:lnTo>
                  <a:cubicBezTo>
                    <a:pt x="942762" y="0"/>
                    <a:pt x="965867" y="9571"/>
                    <a:pt x="982903" y="26606"/>
                  </a:cubicBezTo>
                  <a:cubicBezTo>
                    <a:pt x="999939" y="43642"/>
                    <a:pt x="1009509" y="66747"/>
                    <a:pt x="1009509" y="90839"/>
                  </a:cubicBezTo>
                  <a:lnTo>
                    <a:pt x="1009509" y="856089"/>
                  </a:lnTo>
                  <a:cubicBezTo>
                    <a:pt x="1009509" y="880181"/>
                    <a:pt x="999939" y="903287"/>
                    <a:pt x="982903" y="920322"/>
                  </a:cubicBezTo>
                  <a:cubicBezTo>
                    <a:pt x="965867" y="937358"/>
                    <a:pt x="942762" y="946929"/>
                    <a:pt x="918670" y="946929"/>
                  </a:cubicBezTo>
                  <a:lnTo>
                    <a:pt x="90839" y="946929"/>
                  </a:lnTo>
                  <a:cubicBezTo>
                    <a:pt x="66747" y="946929"/>
                    <a:pt x="43642" y="937358"/>
                    <a:pt x="26606" y="920322"/>
                  </a:cubicBezTo>
                  <a:cubicBezTo>
                    <a:pt x="9571" y="903287"/>
                    <a:pt x="0" y="880181"/>
                    <a:pt x="0" y="856089"/>
                  </a:cubicBezTo>
                  <a:lnTo>
                    <a:pt x="0" y="90839"/>
                  </a:lnTo>
                  <a:cubicBezTo>
                    <a:pt x="0" y="66747"/>
                    <a:pt x="9571" y="43642"/>
                    <a:pt x="26606" y="26606"/>
                  </a:cubicBezTo>
                  <a:cubicBezTo>
                    <a:pt x="43642" y="9571"/>
                    <a:pt x="66747" y="0"/>
                    <a:pt x="90839" y="0"/>
                  </a:cubicBezTo>
                  <a:close/>
                </a:path>
              </a:pathLst>
            </a:custGeom>
            <a:solidFill>
              <a:srgbClr val="4068B0"/>
            </a:solidFill>
          </p:spPr>
          <p:txBody>
            <a:bodyPr/>
            <a:lstStyle/>
            <a:p>
              <a:endParaRPr lang="en-AS"/>
            </a:p>
          </p:txBody>
        </p:sp>
        <p:sp>
          <p:nvSpPr>
            <p:cNvPr id="13" name="TextBox 13"/>
            <p:cNvSpPr txBox="1"/>
            <p:nvPr/>
          </p:nvSpPr>
          <p:spPr>
            <a:xfrm>
              <a:off x="0" y="-47625"/>
              <a:ext cx="1009509" cy="994554"/>
            </a:xfrm>
            <a:prstGeom prst="rect">
              <a:avLst/>
            </a:prstGeom>
          </p:spPr>
          <p:txBody>
            <a:bodyPr lIns="50800" tIns="50800" rIns="50800" bIns="50800" rtlCol="0" anchor="ctr"/>
            <a:lstStyle/>
            <a:p>
              <a:pPr algn="ctr">
                <a:lnSpc>
                  <a:spcPts val="2079"/>
                </a:lnSpc>
              </a:pPr>
              <a:endParaRPr/>
            </a:p>
          </p:txBody>
        </p:sp>
      </p:grpSp>
      <p:grpSp>
        <p:nvGrpSpPr>
          <p:cNvPr id="14" name="Group 14"/>
          <p:cNvGrpSpPr/>
          <p:nvPr/>
        </p:nvGrpSpPr>
        <p:grpSpPr>
          <a:xfrm>
            <a:off x="13402339" y="4960516"/>
            <a:ext cx="3409062" cy="3197729"/>
            <a:chOff x="0" y="0"/>
            <a:chExt cx="1009509" cy="946929"/>
          </a:xfrm>
        </p:grpSpPr>
        <p:sp>
          <p:nvSpPr>
            <p:cNvPr id="15" name="Freeform 15"/>
            <p:cNvSpPr/>
            <p:nvPr/>
          </p:nvSpPr>
          <p:spPr>
            <a:xfrm>
              <a:off x="0" y="0"/>
              <a:ext cx="1009509" cy="946929"/>
            </a:xfrm>
            <a:custGeom>
              <a:avLst/>
              <a:gdLst/>
              <a:ahLst/>
              <a:cxnLst/>
              <a:rect l="l" t="t" r="r" b="b"/>
              <a:pathLst>
                <a:path w="1009509" h="946929">
                  <a:moveTo>
                    <a:pt x="90839" y="0"/>
                  </a:moveTo>
                  <a:lnTo>
                    <a:pt x="918670" y="0"/>
                  </a:lnTo>
                  <a:cubicBezTo>
                    <a:pt x="942762" y="0"/>
                    <a:pt x="965867" y="9571"/>
                    <a:pt x="982903" y="26606"/>
                  </a:cubicBezTo>
                  <a:cubicBezTo>
                    <a:pt x="999939" y="43642"/>
                    <a:pt x="1009509" y="66747"/>
                    <a:pt x="1009509" y="90839"/>
                  </a:cubicBezTo>
                  <a:lnTo>
                    <a:pt x="1009509" y="856089"/>
                  </a:lnTo>
                  <a:cubicBezTo>
                    <a:pt x="1009509" y="880181"/>
                    <a:pt x="999939" y="903287"/>
                    <a:pt x="982903" y="920322"/>
                  </a:cubicBezTo>
                  <a:cubicBezTo>
                    <a:pt x="965867" y="937358"/>
                    <a:pt x="942762" y="946929"/>
                    <a:pt x="918670" y="946929"/>
                  </a:cubicBezTo>
                  <a:lnTo>
                    <a:pt x="90839" y="946929"/>
                  </a:lnTo>
                  <a:cubicBezTo>
                    <a:pt x="66747" y="946929"/>
                    <a:pt x="43642" y="937358"/>
                    <a:pt x="26606" y="920322"/>
                  </a:cubicBezTo>
                  <a:cubicBezTo>
                    <a:pt x="9571" y="903287"/>
                    <a:pt x="0" y="880181"/>
                    <a:pt x="0" y="856089"/>
                  </a:cubicBezTo>
                  <a:lnTo>
                    <a:pt x="0" y="90839"/>
                  </a:lnTo>
                  <a:cubicBezTo>
                    <a:pt x="0" y="66747"/>
                    <a:pt x="9571" y="43642"/>
                    <a:pt x="26606" y="26606"/>
                  </a:cubicBezTo>
                  <a:cubicBezTo>
                    <a:pt x="43642" y="9571"/>
                    <a:pt x="66747" y="0"/>
                    <a:pt x="90839" y="0"/>
                  </a:cubicBezTo>
                  <a:close/>
                </a:path>
              </a:pathLst>
            </a:custGeom>
            <a:solidFill>
              <a:srgbClr val="4068B0"/>
            </a:solidFill>
          </p:spPr>
          <p:txBody>
            <a:bodyPr/>
            <a:lstStyle/>
            <a:p>
              <a:endParaRPr lang="en-AS"/>
            </a:p>
          </p:txBody>
        </p:sp>
        <p:sp>
          <p:nvSpPr>
            <p:cNvPr id="16" name="TextBox 16"/>
            <p:cNvSpPr txBox="1"/>
            <p:nvPr/>
          </p:nvSpPr>
          <p:spPr>
            <a:xfrm>
              <a:off x="0" y="-47625"/>
              <a:ext cx="1009509" cy="994554"/>
            </a:xfrm>
            <a:prstGeom prst="rect">
              <a:avLst/>
            </a:prstGeom>
          </p:spPr>
          <p:txBody>
            <a:bodyPr lIns="50800" tIns="50800" rIns="50800" bIns="50800" rtlCol="0" anchor="ctr"/>
            <a:lstStyle/>
            <a:p>
              <a:pPr algn="ctr">
                <a:lnSpc>
                  <a:spcPts val="2079"/>
                </a:lnSpc>
              </a:pPr>
              <a:endParaRPr/>
            </a:p>
          </p:txBody>
        </p:sp>
      </p:grpSp>
      <p:sp>
        <p:nvSpPr>
          <p:cNvPr id="18" name="TextBox 18"/>
          <p:cNvSpPr txBox="1"/>
          <p:nvPr/>
        </p:nvSpPr>
        <p:spPr>
          <a:xfrm>
            <a:off x="1597875" y="1571625"/>
            <a:ext cx="15092250" cy="1209675"/>
          </a:xfrm>
          <a:prstGeom prst="rect">
            <a:avLst/>
          </a:prstGeom>
        </p:spPr>
        <p:txBody>
          <a:bodyPr lIns="0" tIns="0" rIns="0" bIns="0" rtlCol="0" anchor="t">
            <a:spAutoFit/>
          </a:bodyPr>
          <a:lstStyle/>
          <a:p>
            <a:pPr algn="ctr">
              <a:lnSpc>
                <a:spcPts val="9000"/>
              </a:lnSpc>
            </a:pPr>
            <a:r>
              <a:rPr lang="en-US" sz="9000" spc="-89">
                <a:solidFill>
                  <a:srgbClr val="203A69"/>
                </a:solidFill>
                <a:latin typeface="Caveat Brush"/>
              </a:rPr>
              <a:t>Today, you’ll learn about</a:t>
            </a:r>
          </a:p>
        </p:txBody>
      </p:sp>
      <p:sp>
        <p:nvSpPr>
          <p:cNvPr id="19" name="TextBox 19"/>
          <p:cNvSpPr txBox="1"/>
          <p:nvPr/>
        </p:nvSpPr>
        <p:spPr>
          <a:xfrm>
            <a:off x="1663543" y="6259343"/>
            <a:ext cx="3090159" cy="487313"/>
          </a:xfrm>
          <a:prstGeom prst="rect">
            <a:avLst/>
          </a:prstGeom>
        </p:spPr>
        <p:txBody>
          <a:bodyPr lIns="0" tIns="0" rIns="0" bIns="0" rtlCol="0" anchor="t">
            <a:spAutoFit/>
          </a:bodyPr>
          <a:lstStyle/>
          <a:p>
            <a:pPr algn="ctr">
              <a:lnSpc>
                <a:spcPts val="3840"/>
              </a:lnSpc>
            </a:pPr>
            <a:r>
              <a:rPr lang="en-US" sz="3200" dirty="0">
                <a:solidFill>
                  <a:srgbClr val="FAF8F0"/>
                </a:solidFill>
                <a:latin typeface="Codec Pro Bold"/>
              </a:rPr>
              <a:t>What’s State?</a:t>
            </a:r>
          </a:p>
        </p:txBody>
      </p:sp>
      <p:sp>
        <p:nvSpPr>
          <p:cNvPr id="20" name="TextBox 20"/>
          <p:cNvSpPr txBox="1"/>
          <p:nvPr/>
        </p:nvSpPr>
        <p:spPr>
          <a:xfrm>
            <a:off x="5611624" y="6038798"/>
            <a:ext cx="3090159" cy="487313"/>
          </a:xfrm>
          <a:prstGeom prst="rect">
            <a:avLst/>
          </a:prstGeom>
        </p:spPr>
        <p:txBody>
          <a:bodyPr lIns="0" tIns="0" rIns="0" bIns="0" rtlCol="0" anchor="t">
            <a:spAutoFit/>
          </a:bodyPr>
          <a:lstStyle/>
          <a:p>
            <a:pPr algn="ctr">
              <a:lnSpc>
                <a:spcPts val="3840"/>
              </a:lnSpc>
            </a:pPr>
            <a:r>
              <a:rPr lang="en-US" sz="3200" dirty="0">
                <a:solidFill>
                  <a:srgbClr val="FAF8F0"/>
                </a:solidFill>
                <a:latin typeface="Codec Pro Bold"/>
              </a:rPr>
              <a:t>Types of State</a:t>
            </a:r>
          </a:p>
        </p:txBody>
      </p:sp>
      <p:sp>
        <p:nvSpPr>
          <p:cNvPr id="21" name="TextBox 21"/>
          <p:cNvSpPr txBox="1"/>
          <p:nvPr/>
        </p:nvSpPr>
        <p:spPr>
          <a:xfrm>
            <a:off x="9583417" y="6015686"/>
            <a:ext cx="3090159" cy="1461939"/>
          </a:xfrm>
          <a:prstGeom prst="rect">
            <a:avLst/>
          </a:prstGeom>
        </p:spPr>
        <p:txBody>
          <a:bodyPr lIns="0" tIns="0" rIns="0" bIns="0" rtlCol="0" anchor="t">
            <a:spAutoFit/>
          </a:bodyPr>
          <a:lstStyle/>
          <a:p>
            <a:pPr algn="ctr">
              <a:lnSpc>
                <a:spcPts val="3840"/>
              </a:lnSpc>
            </a:pPr>
            <a:r>
              <a:rPr lang="en-US" sz="3200" dirty="0">
                <a:solidFill>
                  <a:srgbClr val="FAF8F0"/>
                </a:solidFill>
                <a:latin typeface="Codec Pro Bold"/>
              </a:rPr>
              <a:t>State Management Methods</a:t>
            </a:r>
          </a:p>
        </p:txBody>
      </p:sp>
      <p:sp>
        <p:nvSpPr>
          <p:cNvPr id="22" name="TextBox 22"/>
          <p:cNvSpPr txBox="1"/>
          <p:nvPr/>
        </p:nvSpPr>
        <p:spPr>
          <a:xfrm>
            <a:off x="13556562" y="6070172"/>
            <a:ext cx="3090159" cy="974626"/>
          </a:xfrm>
          <a:prstGeom prst="rect">
            <a:avLst/>
          </a:prstGeom>
        </p:spPr>
        <p:txBody>
          <a:bodyPr lIns="0" tIns="0" rIns="0" bIns="0" rtlCol="0" anchor="t">
            <a:spAutoFit/>
          </a:bodyPr>
          <a:lstStyle/>
          <a:p>
            <a:pPr algn="ctr">
              <a:lnSpc>
                <a:spcPts val="3840"/>
              </a:lnSpc>
            </a:pPr>
            <a:r>
              <a:rPr lang="en-US" sz="3200" dirty="0">
                <a:solidFill>
                  <a:srgbClr val="FAF8F0"/>
                </a:solidFill>
                <a:latin typeface="Codec Pro Bold"/>
              </a:rPr>
              <a:t>River pod with Flutter</a:t>
            </a:r>
          </a:p>
        </p:txBody>
      </p:sp>
      <p:grpSp>
        <p:nvGrpSpPr>
          <p:cNvPr id="23" name="Group 23"/>
          <p:cNvGrpSpPr/>
          <p:nvPr/>
        </p:nvGrpSpPr>
        <p:grpSpPr>
          <a:xfrm>
            <a:off x="2676357" y="4638727"/>
            <a:ext cx="1009545" cy="1009545"/>
            <a:chOff x="0" y="0"/>
            <a:chExt cx="1346060" cy="1346060"/>
          </a:xfrm>
        </p:grpSpPr>
        <p:grpSp>
          <p:nvGrpSpPr>
            <p:cNvPr id="24" name="Group 24"/>
            <p:cNvGrpSpPr/>
            <p:nvPr/>
          </p:nvGrpSpPr>
          <p:grpSpPr>
            <a:xfrm>
              <a:off x="0" y="0"/>
              <a:ext cx="1346060" cy="1346060"/>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200"/>
              </a:solidFill>
              <a:ln cap="sq">
                <a:noFill/>
                <a:prstDash val="solid"/>
                <a:miter/>
              </a:ln>
            </p:spPr>
            <p:txBody>
              <a:bodyPr/>
              <a:lstStyle/>
              <a:p>
                <a:endParaRPr lang="en-AS"/>
              </a:p>
            </p:txBody>
          </p:sp>
          <p:sp>
            <p:nvSpPr>
              <p:cNvPr id="26" name="TextBox 26"/>
              <p:cNvSpPr txBox="1"/>
              <p:nvPr/>
            </p:nvSpPr>
            <p:spPr>
              <a:xfrm>
                <a:off x="76200" y="28575"/>
                <a:ext cx="660400" cy="708025"/>
              </a:xfrm>
              <a:prstGeom prst="rect">
                <a:avLst/>
              </a:prstGeom>
            </p:spPr>
            <p:txBody>
              <a:bodyPr lIns="50800" tIns="50800" rIns="50800" bIns="50800" rtlCol="0" anchor="ctr"/>
              <a:lstStyle/>
              <a:p>
                <a:pPr algn="ctr">
                  <a:lnSpc>
                    <a:spcPts val="2079"/>
                  </a:lnSpc>
                </a:pPr>
                <a:endParaRPr/>
              </a:p>
            </p:txBody>
          </p:sp>
        </p:grpSp>
        <p:sp>
          <p:nvSpPr>
            <p:cNvPr id="27" name="TextBox 27"/>
            <p:cNvSpPr txBox="1"/>
            <p:nvPr/>
          </p:nvSpPr>
          <p:spPr>
            <a:xfrm>
              <a:off x="173119" y="237012"/>
              <a:ext cx="999823" cy="967286"/>
            </a:xfrm>
            <a:prstGeom prst="rect">
              <a:avLst/>
            </a:prstGeom>
          </p:spPr>
          <p:txBody>
            <a:bodyPr lIns="0" tIns="0" rIns="0" bIns="0" rtlCol="0" anchor="t">
              <a:spAutoFit/>
            </a:bodyPr>
            <a:lstStyle/>
            <a:p>
              <a:pPr algn="ctr">
                <a:lnSpc>
                  <a:spcPts val="5229"/>
                </a:lnSpc>
              </a:pPr>
              <a:r>
                <a:rPr lang="en-US" sz="5229" spc="-52">
                  <a:solidFill>
                    <a:srgbClr val="203A69"/>
                  </a:solidFill>
                  <a:latin typeface="Caveat Brush"/>
                </a:rPr>
                <a:t>1.</a:t>
              </a:r>
            </a:p>
          </p:txBody>
        </p:sp>
      </p:grpSp>
      <p:grpSp>
        <p:nvGrpSpPr>
          <p:cNvPr id="28" name="Group 28"/>
          <p:cNvGrpSpPr/>
          <p:nvPr/>
        </p:nvGrpSpPr>
        <p:grpSpPr>
          <a:xfrm>
            <a:off x="6648785" y="4638727"/>
            <a:ext cx="1009545" cy="1009545"/>
            <a:chOff x="0" y="0"/>
            <a:chExt cx="1346060" cy="1346060"/>
          </a:xfrm>
        </p:grpSpPr>
        <p:grpSp>
          <p:nvGrpSpPr>
            <p:cNvPr id="29" name="Group 29"/>
            <p:cNvGrpSpPr/>
            <p:nvPr/>
          </p:nvGrpSpPr>
          <p:grpSpPr>
            <a:xfrm>
              <a:off x="0" y="0"/>
              <a:ext cx="1346060" cy="1346060"/>
              <a:chOff x="0" y="0"/>
              <a:chExt cx="812800" cy="812800"/>
            </a:xfrm>
          </p:grpSpPr>
          <p:sp>
            <p:nvSpPr>
              <p:cNvPr id="30" name="Freeform 3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200"/>
              </a:solidFill>
              <a:ln cap="sq">
                <a:noFill/>
                <a:prstDash val="solid"/>
                <a:miter/>
              </a:ln>
            </p:spPr>
            <p:txBody>
              <a:bodyPr/>
              <a:lstStyle/>
              <a:p>
                <a:endParaRPr lang="en-AS"/>
              </a:p>
            </p:txBody>
          </p:sp>
          <p:sp>
            <p:nvSpPr>
              <p:cNvPr id="31" name="TextBox 31"/>
              <p:cNvSpPr txBox="1"/>
              <p:nvPr/>
            </p:nvSpPr>
            <p:spPr>
              <a:xfrm>
                <a:off x="76200" y="28575"/>
                <a:ext cx="660400" cy="708025"/>
              </a:xfrm>
              <a:prstGeom prst="rect">
                <a:avLst/>
              </a:prstGeom>
            </p:spPr>
            <p:txBody>
              <a:bodyPr lIns="50800" tIns="50800" rIns="50800" bIns="50800" rtlCol="0" anchor="ctr"/>
              <a:lstStyle/>
              <a:p>
                <a:pPr algn="ctr">
                  <a:lnSpc>
                    <a:spcPts val="2079"/>
                  </a:lnSpc>
                </a:pPr>
                <a:endParaRPr/>
              </a:p>
            </p:txBody>
          </p:sp>
        </p:grpSp>
        <p:sp>
          <p:nvSpPr>
            <p:cNvPr id="32" name="TextBox 32"/>
            <p:cNvSpPr txBox="1"/>
            <p:nvPr/>
          </p:nvSpPr>
          <p:spPr>
            <a:xfrm>
              <a:off x="173119" y="237012"/>
              <a:ext cx="999823" cy="967286"/>
            </a:xfrm>
            <a:prstGeom prst="rect">
              <a:avLst/>
            </a:prstGeom>
          </p:spPr>
          <p:txBody>
            <a:bodyPr lIns="0" tIns="0" rIns="0" bIns="0" rtlCol="0" anchor="t">
              <a:spAutoFit/>
            </a:bodyPr>
            <a:lstStyle/>
            <a:p>
              <a:pPr algn="ctr">
                <a:lnSpc>
                  <a:spcPts val="5229"/>
                </a:lnSpc>
              </a:pPr>
              <a:r>
                <a:rPr lang="en-US" sz="5229" spc="-52">
                  <a:solidFill>
                    <a:srgbClr val="203A69"/>
                  </a:solidFill>
                  <a:latin typeface="Caveat Brush"/>
                </a:rPr>
                <a:t>2.</a:t>
              </a:r>
            </a:p>
          </p:txBody>
        </p:sp>
      </p:grpSp>
      <p:grpSp>
        <p:nvGrpSpPr>
          <p:cNvPr id="33" name="Group 33"/>
          <p:cNvGrpSpPr/>
          <p:nvPr/>
        </p:nvGrpSpPr>
        <p:grpSpPr>
          <a:xfrm>
            <a:off x="10625441" y="4638727"/>
            <a:ext cx="1009545" cy="1009545"/>
            <a:chOff x="0" y="0"/>
            <a:chExt cx="1346060" cy="1346060"/>
          </a:xfrm>
        </p:grpSpPr>
        <p:grpSp>
          <p:nvGrpSpPr>
            <p:cNvPr id="34" name="Group 34"/>
            <p:cNvGrpSpPr/>
            <p:nvPr/>
          </p:nvGrpSpPr>
          <p:grpSpPr>
            <a:xfrm>
              <a:off x="0" y="0"/>
              <a:ext cx="1346060" cy="1346060"/>
              <a:chOff x="0" y="0"/>
              <a:chExt cx="812800" cy="812800"/>
            </a:xfrm>
          </p:grpSpPr>
          <p:sp>
            <p:nvSpPr>
              <p:cNvPr id="35" name="Freeform 3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200"/>
              </a:solidFill>
              <a:ln cap="sq">
                <a:noFill/>
                <a:prstDash val="solid"/>
                <a:miter/>
              </a:ln>
            </p:spPr>
            <p:txBody>
              <a:bodyPr/>
              <a:lstStyle/>
              <a:p>
                <a:endParaRPr lang="en-AS"/>
              </a:p>
            </p:txBody>
          </p:sp>
          <p:sp>
            <p:nvSpPr>
              <p:cNvPr id="36" name="TextBox 36"/>
              <p:cNvSpPr txBox="1"/>
              <p:nvPr/>
            </p:nvSpPr>
            <p:spPr>
              <a:xfrm>
                <a:off x="76200" y="28575"/>
                <a:ext cx="660400" cy="708025"/>
              </a:xfrm>
              <a:prstGeom prst="rect">
                <a:avLst/>
              </a:prstGeom>
            </p:spPr>
            <p:txBody>
              <a:bodyPr lIns="50800" tIns="50800" rIns="50800" bIns="50800" rtlCol="0" anchor="ctr"/>
              <a:lstStyle/>
              <a:p>
                <a:pPr algn="ctr">
                  <a:lnSpc>
                    <a:spcPts val="2079"/>
                  </a:lnSpc>
                </a:pPr>
                <a:endParaRPr/>
              </a:p>
            </p:txBody>
          </p:sp>
        </p:grpSp>
        <p:sp>
          <p:nvSpPr>
            <p:cNvPr id="37" name="TextBox 37"/>
            <p:cNvSpPr txBox="1"/>
            <p:nvPr/>
          </p:nvSpPr>
          <p:spPr>
            <a:xfrm>
              <a:off x="170830" y="237012"/>
              <a:ext cx="999823" cy="967286"/>
            </a:xfrm>
            <a:prstGeom prst="rect">
              <a:avLst/>
            </a:prstGeom>
          </p:spPr>
          <p:txBody>
            <a:bodyPr lIns="0" tIns="0" rIns="0" bIns="0" rtlCol="0" anchor="t">
              <a:spAutoFit/>
            </a:bodyPr>
            <a:lstStyle/>
            <a:p>
              <a:pPr algn="ctr">
                <a:lnSpc>
                  <a:spcPts val="5229"/>
                </a:lnSpc>
              </a:pPr>
              <a:r>
                <a:rPr lang="en-US" sz="5229" spc="-52">
                  <a:solidFill>
                    <a:srgbClr val="203A69"/>
                  </a:solidFill>
                  <a:latin typeface="Caveat Brush"/>
                </a:rPr>
                <a:t>3.</a:t>
              </a:r>
            </a:p>
          </p:txBody>
        </p:sp>
      </p:grpSp>
      <p:grpSp>
        <p:nvGrpSpPr>
          <p:cNvPr id="38" name="Group 38"/>
          <p:cNvGrpSpPr/>
          <p:nvPr/>
        </p:nvGrpSpPr>
        <p:grpSpPr>
          <a:xfrm>
            <a:off x="14596870" y="4638727"/>
            <a:ext cx="1009545" cy="1009545"/>
            <a:chOff x="0" y="0"/>
            <a:chExt cx="1346060" cy="1346060"/>
          </a:xfrm>
        </p:grpSpPr>
        <p:grpSp>
          <p:nvGrpSpPr>
            <p:cNvPr id="39" name="Group 39"/>
            <p:cNvGrpSpPr/>
            <p:nvPr/>
          </p:nvGrpSpPr>
          <p:grpSpPr>
            <a:xfrm>
              <a:off x="0" y="0"/>
              <a:ext cx="1346060" cy="1346060"/>
              <a:chOff x="0" y="0"/>
              <a:chExt cx="812800" cy="812800"/>
            </a:xfrm>
          </p:grpSpPr>
          <p:sp>
            <p:nvSpPr>
              <p:cNvPr id="40" name="Freeform 4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200"/>
              </a:solidFill>
              <a:ln cap="sq">
                <a:noFill/>
                <a:prstDash val="solid"/>
                <a:miter/>
              </a:ln>
            </p:spPr>
            <p:txBody>
              <a:bodyPr/>
              <a:lstStyle/>
              <a:p>
                <a:endParaRPr lang="en-AS"/>
              </a:p>
            </p:txBody>
          </p:sp>
          <p:sp>
            <p:nvSpPr>
              <p:cNvPr id="41" name="TextBox 41"/>
              <p:cNvSpPr txBox="1"/>
              <p:nvPr/>
            </p:nvSpPr>
            <p:spPr>
              <a:xfrm>
                <a:off x="76200" y="28575"/>
                <a:ext cx="660400" cy="708025"/>
              </a:xfrm>
              <a:prstGeom prst="rect">
                <a:avLst/>
              </a:prstGeom>
            </p:spPr>
            <p:txBody>
              <a:bodyPr lIns="50800" tIns="50800" rIns="50800" bIns="50800" rtlCol="0" anchor="ctr"/>
              <a:lstStyle/>
              <a:p>
                <a:pPr algn="ctr">
                  <a:lnSpc>
                    <a:spcPts val="2079"/>
                  </a:lnSpc>
                </a:pPr>
                <a:endParaRPr/>
              </a:p>
            </p:txBody>
          </p:sp>
        </p:grpSp>
        <p:sp>
          <p:nvSpPr>
            <p:cNvPr id="42" name="TextBox 42"/>
            <p:cNvSpPr txBox="1"/>
            <p:nvPr/>
          </p:nvSpPr>
          <p:spPr>
            <a:xfrm>
              <a:off x="173119" y="237012"/>
              <a:ext cx="999823" cy="967286"/>
            </a:xfrm>
            <a:prstGeom prst="rect">
              <a:avLst/>
            </a:prstGeom>
          </p:spPr>
          <p:txBody>
            <a:bodyPr lIns="0" tIns="0" rIns="0" bIns="0" rtlCol="0" anchor="t">
              <a:spAutoFit/>
            </a:bodyPr>
            <a:lstStyle/>
            <a:p>
              <a:pPr algn="ctr">
                <a:lnSpc>
                  <a:spcPts val="5229"/>
                </a:lnSpc>
              </a:pPr>
              <a:r>
                <a:rPr lang="en-US" sz="5229" spc="-52">
                  <a:solidFill>
                    <a:srgbClr val="203A69"/>
                  </a:solidFill>
                  <a:latin typeface="Caveat Brush"/>
                </a:rPr>
                <a:t>4.</a:t>
              </a:r>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grpSp>
        <p:nvGrpSpPr>
          <p:cNvPr id="2" name="Group 2"/>
          <p:cNvGrpSpPr/>
          <p:nvPr/>
        </p:nvGrpSpPr>
        <p:grpSpPr>
          <a:xfrm>
            <a:off x="-28754" y="0"/>
            <a:ext cx="11611153" cy="10287000"/>
            <a:chOff x="0" y="0"/>
            <a:chExt cx="2644202" cy="3115733"/>
          </a:xfrm>
        </p:grpSpPr>
        <p:sp>
          <p:nvSpPr>
            <p:cNvPr id="3" name="Freeform 3"/>
            <p:cNvSpPr/>
            <p:nvPr/>
          </p:nvSpPr>
          <p:spPr>
            <a:xfrm>
              <a:off x="0" y="0"/>
              <a:ext cx="2644202" cy="3115733"/>
            </a:xfrm>
            <a:custGeom>
              <a:avLst/>
              <a:gdLst/>
              <a:ahLst/>
              <a:cxnLst/>
              <a:rect l="l" t="t" r="r" b="b"/>
              <a:pathLst>
                <a:path w="2644202" h="3115733">
                  <a:moveTo>
                    <a:pt x="0" y="0"/>
                  </a:moveTo>
                  <a:lnTo>
                    <a:pt x="2644202" y="0"/>
                  </a:lnTo>
                  <a:lnTo>
                    <a:pt x="2644202" y="3115733"/>
                  </a:lnTo>
                  <a:lnTo>
                    <a:pt x="0" y="3115733"/>
                  </a:lnTo>
                  <a:close/>
                </a:path>
              </a:pathLst>
            </a:custGeom>
            <a:solidFill>
              <a:srgbClr val="2E4C82"/>
            </a:solidFill>
          </p:spPr>
          <p:txBody>
            <a:bodyPr/>
            <a:lstStyle/>
            <a:p>
              <a:pPr algn="ctr"/>
              <a:endParaRPr lang="en-AS"/>
            </a:p>
          </p:txBody>
        </p:sp>
        <p:sp>
          <p:nvSpPr>
            <p:cNvPr id="4" name="TextBox 4"/>
            <p:cNvSpPr txBox="1"/>
            <p:nvPr/>
          </p:nvSpPr>
          <p:spPr>
            <a:xfrm>
              <a:off x="0" y="-47625"/>
              <a:ext cx="2644202" cy="3163358"/>
            </a:xfrm>
            <a:prstGeom prst="rect">
              <a:avLst/>
            </a:prstGeom>
          </p:spPr>
          <p:txBody>
            <a:bodyPr lIns="50800" tIns="50800" rIns="50800" bIns="50800" rtlCol="0" anchor="ctr"/>
            <a:lstStyle/>
            <a:p>
              <a:pPr algn="ctr">
                <a:lnSpc>
                  <a:spcPts val="2079"/>
                </a:lnSpc>
              </a:pPr>
              <a:endParaRPr/>
            </a:p>
          </p:txBody>
        </p:sp>
      </p:grpSp>
      <p:sp>
        <p:nvSpPr>
          <p:cNvPr id="5" name="TextBox 5"/>
          <p:cNvSpPr txBox="1"/>
          <p:nvPr/>
        </p:nvSpPr>
        <p:spPr>
          <a:xfrm>
            <a:off x="752166" y="1568844"/>
            <a:ext cx="8477868" cy="1209675"/>
          </a:xfrm>
          <a:prstGeom prst="rect">
            <a:avLst/>
          </a:prstGeom>
        </p:spPr>
        <p:txBody>
          <a:bodyPr lIns="0" tIns="0" rIns="0" bIns="0" rtlCol="0" anchor="t">
            <a:spAutoFit/>
          </a:bodyPr>
          <a:lstStyle/>
          <a:p>
            <a:pPr algn="ctr">
              <a:lnSpc>
                <a:spcPts val="9000"/>
              </a:lnSpc>
            </a:pPr>
            <a:r>
              <a:rPr lang="en-US" sz="9000" spc="-89" dirty="0">
                <a:solidFill>
                  <a:srgbClr val="FAF8F0"/>
                </a:solidFill>
                <a:latin typeface="Caveat Brush"/>
              </a:rPr>
              <a:t>What is state?</a:t>
            </a:r>
          </a:p>
        </p:txBody>
      </p:sp>
      <p:sp>
        <p:nvSpPr>
          <p:cNvPr id="6" name="TextBox 6"/>
          <p:cNvSpPr txBox="1"/>
          <p:nvPr/>
        </p:nvSpPr>
        <p:spPr>
          <a:xfrm>
            <a:off x="1157729" y="3060700"/>
            <a:ext cx="7666742" cy="984885"/>
          </a:xfrm>
          <a:prstGeom prst="rect">
            <a:avLst/>
          </a:prstGeom>
        </p:spPr>
        <p:txBody>
          <a:bodyPr lIns="0" tIns="0" rIns="0" bIns="0" rtlCol="0" anchor="t">
            <a:spAutoFit/>
          </a:bodyPr>
          <a:lstStyle/>
          <a:p>
            <a:pPr algn="ctr" fontAlgn="base"/>
            <a:r>
              <a:rPr lang="en-US" sz="3200" dirty="0">
                <a:solidFill>
                  <a:srgbClr val="FAF8F0"/>
                </a:solidFill>
                <a:latin typeface="Codec Pro"/>
              </a:rPr>
              <a:t>Data in an app is displayed at any given moment</a:t>
            </a:r>
          </a:p>
        </p:txBody>
      </p:sp>
      <p:sp>
        <p:nvSpPr>
          <p:cNvPr id="8" name="TextBox 6">
            <a:extLst>
              <a:ext uri="{FF2B5EF4-FFF2-40B4-BE49-F238E27FC236}">
                <a16:creationId xmlns:a16="http://schemas.microsoft.com/office/drawing/2014/main" id="{73CC98A6-2730-0B0E-5745-3AA24F1A536B}"/>
              </a:ext>
            </a:extLst>
          </p:cNvPr>
          <p:cNvSpPr txBox="1"/>
          <p:nvPr/>
        </p:nvSpPr>
        <p:spPr>
          <a:xfrm>
            <a:off x="1157729" y="4762500"/>
            <a:ext cx="7666742" cy="2462213"/>
          </a:xfrm>
          <a:prstGeom prst="rect">
            <a:avLst/>
          </a:prstGeom>
        </p:spPr>
        <p:txBody>
          <a:bodyPr lIns="0" tIns="0" rIns="0" bIns="0" rtlCol="0" anchor="t">
            <a:spAutoFit/>
          </a:bodyPr>
          <a:lstStyle/>
          <a:p>
            <a:pPr algn="ctr" fontAlgn="base"/>
            <a:r>
              <a:rPr lang="en-US" sz="3200" dirty="0">
                <a:solidFill>
                  <a:srgbClr val="FAF8F0"/>
                </a:solidFill>
                <a:latin typeface="Codec Pro Bold"/>
              </a:rPr>
              <a:t> </a:t>
            </a:r>
            <a:r>
              <a:rPr lang="en-US" sz="3200" dirty="0">
                <a:solidFill>
                  <a:srgbClr val="FAF8F0"/>
                </a:solidFill>
                <a:latin typeface="Codec Pro"/>
              </a:rPr>
              <a:t>The user interface is built by the current state of the app. When the state of a Flutter app changes, it'll trigger the re-draw of the user interface. This is called </a:t>
            </a:r>
            <a:r>
              <a:rPr lang="en-US" sz="3200" dirty="0">
                <a:solidFill>
                  <a:srgbClr val="FFD200"/>
                </a:solidFill>
                <a:latin typeface="Codec Pro Bold"/>
              </a:rPr>
              <a:t>Declarative UI.</a:t>
            </a:r>
          </a:p>
        </p:txBody>
      </p:sp>
      <p:pic>
        <p:nvPicPr>
          <p:cNvPr id="12" name="Picture 11" descr="A black cell phone with colorful envelopes&#10;&#10;Description automatically generated">
            <a:extLst>
              <a:ext uri="{FF2B5EF4-FFF2-40B4-BE49-F238E27FC236}">
                <a16:creationId xmlns:a16="http://schemas.microsoft.com/office/drawing/2014/main" id="{E1B96E1C-B74B-05EE-2970-81CB0C9A31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58600" y="1"/>
            <a:ext cx="6629400" cy="10287000"/>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316753" cy="10287000"/>
            <a:chOff x="0" y="0"/>
            <a:chExt cx="2644202" cy="3115733"/>
          </a:xfrm>
        </p:grpSpPr>
        <p:sp>
          <p:nvSpPr>
            <p:cNvPr id="3" name="Freeform 3"/>
            <p:cNvSpPr/>
            <p:nvPr/>
          </p:nvSpPr>
          <p:spPr>
            <a:xfrm>
              <a:off x="0" y="0"/>
              <a:ext cx="2644202" cy="3115733"/>
            </a:xfrm>
            <a:custGeom>
              <a:avLst/>
              <a:gdLst/>
              <a:ahLst/>
              <a:cxnLst/>
              <a:rect l="l" t="t" r="r" b="b"/>
              <a:pathLst>
                <a:path w="2644202" h="3115733">
                  <a:moveTo>
                    <a:pt x="0" y="0"/>
                  </a:moveTo>
                  <a:lnTo>
                    <a:pt x="2644202" y="0"/>
                  </a:lnTo>
                  <a:lnTo>
                    <a:pt x="2644202" y="3115733"/>
                  </a:lnTo>
                  <a:lnTo>
                    <a:pt x="0" y="3115733"/>
                  </a:lnTo>
                  <a:close/>
                </a:path>
              </a:pathLst>
            </a:custGeom>
            <a:solidFill>
              <a:srgbClr val="2E4C82"/>
            </a:solidFill>
          </p:spPr>
          <p:txBody>
            <a:bodyPr/>
            <a:lstStyle/>
            <a:p>
              <a:pPr algn="ctr"/>
              <a:endParaRPr lang="en-AS"/>
            </a:p>
          </p:txBody>
        </p:sp>
        <p:sp>
          <p:nvSpPr>
            <p:cNvPr id="4" name="TextBox 4"/>
            <p:cNvSpPr txBox="1"/>
            <p:nvPr/>
          </p:nvSpPr>
          <p:spPr>
            <a:xfrm>
              <a:off x="0" y="-47625"/>
              <a:ext cx="2644202" cy="3163358"/>
            </a:xfrm>
            <a:prstGeom prst="rect">
              <a:avLst/>
            </a:prstGeom>
          </p:spPr>
          <p:txBody>
            <a:bodyPr lIns="50800" tIns="50800" rIns="50800" bIns="50800" rtlCol="0" anchor="ctr"/>
            <a:lstStyle/>
            <a:p>
              <a:pPr algn="ctr">
                <a:lnSpc>
                  <a:spcPts val="2079"/>
                </a:lnSpc>
              </a:pPr>
              <a:endParaRPr/>
            </a:p>
          </p:txBody>
        </p:sp>
      </p:grpSp>
      <p:sp>
        <p:nvSpPr>
          <p:cNvPr id="5" name="TextBox 5"/>
          <p:cNvSpPr txBox="1"/>
          <p:nvPr/>
        </p:nvSpPr>
        <p:spPr>
          <a:xfrm>
            <a:off x="4724400" y="3695700"/>
            <a:ext cx="8477868" cy="3686907"/>
          </a:xfrm>
          <a:prstGeom prst="rect">
            <a:avLst/>
          </a:prstGeom>
        </p:spPr>
        <p:txBody>
          <a:bodyPr lIns="0" tIns="0" rIns="0" bIns="0" rtlCol="0" anchor="t">
            <a:spAutoFit/>
          </a:bodyPr>
          <a:lstStyle/>
          <a:p>
            <a:pPr algn="ctr">
              <a:lnSpc>
                <a:spcPts val="9000"/>
              </a:lnSpc>
            </a:pPr>
            <a:r>
              <a:rPr lang="en-US" sz="14000" spc="-89" dirty="0">
                <a:solidFill>
                  <a:srgbClr val="FAF8F0"/>
                </a:solidFill>
                <a:latin typeface="Caveat Brush"/>
              </a:rPr>
              <a:t>Types of</a:t>
            </a:r>
          </a:p>
          <a:p>
            <a:pPr algn="ctr">
              <a:lnSpc>
                <a:spcPts val="9000"/>
              </a:lnSpc>
            </a:pPr>
            <a:endParaRPr lang="en-US" sz="14000" spc="-89" dirty="0">
              <a:solidFill>
                <a:srgbClr val="FAF8F0"/>
              </a:solidFill>
              <a:latin typeface="Caveat Brush"/>
            </a:endParaRPr>
          </a:p>
          <a:p>
            <a:pPr algn="ctr">
              <a:lnSpc>
                <a:spcPts val="9000"/>
              </a:lnSpc>
            </a:pPr>
            <a:r>
              <a:rPr lang="en-US" sz="14000" spc="-89" dirty="0">
                <a:solidFill>
                  <a:srgbClr val="FAF8F0"/>
                </a:solidFill>
                <a:latin typeface="Caveat Brush"/>
              </a:rPr>
              <a:t> state</a:t>
            </a:r>
          </a:p>
        </p:txBody>
      </p:sp>
      <p:sp>
        <p:nvSpPr>
          <p:cNvPr id="6" name="TextBox 14">
            <a:extLst>
              <a:ext uri="{FF2B5EF4-FFF2-40B4-BE49-F238E27FC236}">
                <a16:creationId xmlns:a16="http://schemas.microsoft.com/office/drawing/2014/main" id="{7BB5B191-1AC6-1207-2CC8-5623973CFAFA}"/>
              </a:ext>
            </a:extLst>
          </p:cNvPr>
          <p:cNvSpPr txBox="1"/>
          <p:nvPr/>
        </p:nvSpPr>
        <p:spPr>
          <a:xfrm>
            <a:off x="2828610" y="9563100"/>
            <a:ext cx="4314371" cy="493853"/>
          </a:xfrm>
          <a:prstGeom prst="rect">
            <a:avLst/>
          </a:prstGeom>
        </p:spPr>
        <p:txBody>
          <a:bodyPr wrap="square" lIns="0" tIns="0" rIns="0" bIns="0" rtlCol="0" anchor="t">
            <a:spAutoFit/>
          </a:bodyPr>
          <a:lstStyle/>
          <a:p>
            <a:pPr>
              <a:lnSpc>
                <a:spcPts val="4320"/>
              </a:lnSpc>
            </a:pPr>
            <a:r>
              <a:rPr lang="en-US" sz="2400" dirty="0">
                <a:solidFill>
                  <a:schemeClr val="bg1"/>
                </a:solidFill>
                <a:latin typeface="Codec Pro"/>
              </a:rPr>
              <a:t>amira20nasser@gmail.com</a:t>
            </a:r>
          </a:p>
        </p:txBody>
      </p:sp>
      <p:sp>
        <p:nvSpPr>
          <p:cNvPr id="7" name="TextBox 6">
            <a:extLst>
              <a:ext uri="{FF2B5EF4-FFF2-40B4-BE49-F238E27FC236}">
                <a16:creationId xmlns:a16="http://schemas.microsoft.com/office/drawing/2014/main" id="{378ED2EE-79FF-FB8C-AEDD-F5B8972C8DB8}"/>
              </a:ext>
            </a:extLst>
          </p:cNvPr>
          <p:cNvSpPr txBox="1"/>
          <p:nvPr/>
        </p:nvSpPr>
        <p:spPr>
          <a:xfrm>
            <a:off x="7986485" y="9573986"/>
            <a:ext cx="2315029" cy="461665"/>
          </a:xfrm>
          <a:prstGeom prst="rect">
            <a:avLst/>
          </a:prstGeom>
          <a:noFill/>
        </p:spPr>
        <p:txBody>
          <a:bodyPr wrap="square">
            <a:spAutoFit/>
          </a:bodyPr>
          <a:lstStyle/>
          <a:p>
            <a:r>
              <a:rPr lang="en-US" sz="2400" dirty="0">
                <a:solidFill>
                  <a:schemeClr val="bg1"/>
                </a:solidFill>
                <a:latin typeface="Codec Pro"/>
                <a:hlinkClick r:id="rId3">
                  <a:extLst>
                    <a:ext uri="{A12FA001-AC4F-418D-AE19-62706E023703}">
                      <ahyp:hlinkClr xmlns:ahyp="http://schemas.microsoft.com/office/drawing/2018/hyperlinkcolor" val="tx"/>
                    </a:ext>
                  </a:extLst>
                </a:hlinkClick>
              </a:rPr>
              <a:t>LinkedIn</a:t>
            </a:r>
            <a:endParaRPr lang="en-AS" sz="2400" dirty="0">
              <a:solidFill>
                <a:schemeClr val="bg1"/>
              </a:solidFill>
              <a:latin typeface="Codec Pro"/>
            </a:endParaRPr>
          </a:p>
        </p:txBody>
      </p:sp>
      <p:sp>
        <p:nvSpPr>
          <p:cNvPr id="8" name="TextBox 7">
            <a:extLst>
              <a:ext uri="{FF2B5EF4-FFF2-40B4-BE49-F238E27FC236}">
                <a16:creationId xmlns:a16="http://schemas.microsoft.com/office/drawing/2014/main" id="{22CAAD7F-E6E5-9656-750F-3D14B05CEDDB}"/>
              </a:ext>
            </a:extLst>
          </p:cNvPr>
          <p:cNvSpPr txBox="1"/>
          <p:nvPr/>
        </p:nvSpPr>
        <p:spPr>
          <a:xfrm>
            <a:off x="10869246" y="9677869"/>
            <a:ext cx="4419600" cy="461665"/>
          </a:xfrm>
          <a:prstGeom prst="rect">
            <a:avLst/>
          </a:prstGeom>
          <a:noFill/>
        </p:spPr>
        <p:txBody>
          <a:bodyPr wrap="square">
            <a:spAutoFit/>
          </a:bodyPr>
          <a:lstStyle/>
          <a:p>
            <a:r>
              <a:rPr lang="en-US" sz="2400" dirty="0">
                <a:solidFill>
                  <a:schemeClr val="bg1"/>
                </a:solidFill>
                <a:latin typeface="Codec Pro"/>
                <a:hlinkClick r:id="rId4">
                  <a:extLst>
                    <a:ext uri="{A12FA001-AC4F-418D-AE19-62706E023703}">
                      <ahyp:hlinkClr xmlns:ahyp="http://schemas.microsoft.com/office/drawing/2018/hyperlinkcolor" val="tx"/>
                    </a:ext>
                  </a:extLst>
                </a:hlinkClick>
              </a:rPr>
              <a:t>Amira Nasser | Facebook</a:t>
            </a:r>
            <a:endParaRPr lang="en-AS" sz="2400" dirty="0">
              <a:solidFill>
                <a:schemeClr val="bg1"/>
              </a:solidFill>
              <a:latin typeface="Codec Pro"/>
            </a:endParaRPr>
          </a:p>
        </p:txBody>
      </p:sp>
    </p:spTree>
    <p:extLst>
      <p:ext uri="{BB962C8B-B14F-4D97-AF65-F5344CB8AC3E}">
        <p14:creationId xmlns:p14="http://schemas.microsoft.com/office/powerpoint/2010/main" val="302041467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grpSp>
        <p:nvGrpSpPr>
          <p:cNvPr id="2" name="Group 2"/>
          <p:cNvGrpSpPr/>
          <p:nvPr/>
        </p:nvGrpSpPr>
        <p:grpSpPr>
          <a:xfrm>
            <a:off x="10650444" y="3088318"/>
            <a:ext cx="6150820" cy="6169982"/>
            <a:chOff x="0" y="0"/>
            <a:chExt cx="3078228" cy="3087818"/>
          </a:xfrm>
        </p:grpSpPr>
        <p:sp>
          <p:nvSpPr>
            <p:cNvPr id="3" name="Freeform 3"/>
            <p:cNvSpPr/>
            <p:nvPr/>
          </p:nvSpPr>
          <p:spPr>
            <a:xfrm>
              <a:off x="0" y="0"/>
              <a:ext cx="3078228" cy="3087818"/>
            </a:xfrm>
            <a:custGeom>
              <a:avLst/>
              <a:gdLst/>
              <a:ahLst/>
              <a:cxnLst/>
              <a:rect l="l" t="t" r="r" b="b"/>
              <a:pathLst>
                <a:path w="3078228" h="3087818">
                  <a:moveTo>
                    <a:pt x="52865" y="0"/>
                  </a:moveTo>
                  <a:lnTo>
                    <a:pt x="3025364" y="0"/>
                  </a:lnTo>
                  <a:cubicBezTo>
                    <a:pt x="3054560" y="0"/>
                    <a:pt x="3078228" y="23668"/>
                    <a:pt x="3078228" y="52865"/>
                  </a:cubicBezTo>
                  <a:lnTo>
                    <a:pt x="3078228" y="3034954"/>
                  </a:lnTo>
                  <a:cubicBezTo>
                    <a:pt x="3078228" y="3064150"/>
                    <a:pt x="3054560" y="3087818"/>
                    <a:pt x="3025364" y="3087818"/>
                  </a:cubicBezTo>
                  <a:lnTo>
                    <a:pt x="52865" y="3087818"/>
                  </a:lnTo>
                  <a:cubicBezTo>
                    <a:pt x="23668" y="3087818"/>
                    <a:pt x="0" y="3064150"/>
                    <a:pt x="0" y="3034954"/>
                  </a:cubicBezTo>
                  <a:lnTo>
                    <a:pt x="0" y="52865"/>
                  </a:lnTo>
                  <a:cubicBezTo>
                    <a:pt x="0" y="23668"/>
                    <a:pt x="23668" y="0"/>
                    <a:pt x="52865" y="0"/>
                  </a:cubicBezTo>
                  <a:close/>
                </a:path>
              </a:pathLst>
            </a:custGeom>
            <a:solidFill>
              <a:srgbClr val="4068B0"/>
            </a:solidFill>
          </p:spPr>
          <p:txBody>
            <a:bodyPr/>
            <a:lstStyle/>
            <a:p>
              <a:endParaRPr lang="en-AS"/>
            </a:p>
          </p:txBody>
        </p:sp>
        <p:sp>
          <p:nvSpPr>
            <p:cNvPr id="4" name="TextBox 4"/>
            <p:cNvSpPr txBox="1"/>
            <p:nvPr/>
          </p:nvSpPr>
          <p:spPr>
            <a:xfrm>
              <a:off x="0" y="-66675"/>
              <a:ext cx="3078228" cy="3154493"/>
            </a:xfrm>
            <a:prstGeom prst="rect">
              <a:avLst/>
            </a:prstGeom>
          </p:spPr>
          <p:txBody>
            <a:bodyPr lIns="50800" tIns="50800" rIns="50800" bIns="50800" rtlCol="0" anchor="ctr"/>
            <a:lstStyle/>
            <a:p>
              <a:pPr algn="ctr">
                <a:lnSpc>
                  <a:spcPts val="3249"/>
                </a:lnSpc>
              </a:pPr>
              <a:endParaRPr/>
            </a:p>
          </p:txBody>
        </p:sp>
      </p:grpSp>
      <p:grpSp>
        <p:nvGrpSpPr>
          <p:cNvPr id="5" name="Group 5"/>
          <p:cNvGrpSpPr/>
          <p:nvPr/>
        </p:nvGrpSpPr>
        <p:grpSpPr>
          <a:xfrm>
            <a:off x="10650444" y="1475748"/>
            <a:ext cx="6150820" cy="1256946"/>
            <a:chOff x="0" y="0"/>
            <a:chExt cx="3078228" cy="629049"/>
          </a:xfrm>
        </p:grpSpPr>
        <p:sp>
          <p:nvSpPr>
            <p:cNvPr id="6" name="Freeform 6"/>
            <p:cNvSpPr/>
            <p:nvPr/>
          </p:nvSpPr>
          <p:spPr>
            <a:xfrm>
              <a:off x="0" y="0"/>
              <a:ext cx="3078228" cy="629049"/>
            </a:xfrm>
            <a:custGeom>
              <a:avLst/>
              <a:gdLst/>
              <a:ahLst/>
              <a:cxnLst/>
              <a:rect l="l" t="t" r="r" b="b"/>
              <a:pathLst>
                <a:path w="3078228" h="629049">
                  <a:moveTo>
                    <a:pt x="52865" y="0"/>
                  </a:moveTo>
                  <a:lnTo>
                    <a:pt x="3025364" y="0"/>
                  </a:lnTo>
                  <a:cubicBezTo>
                    <a:pt x="3054560" y="0"/>
                    <a:pt x="3078228" y="23668"/>
                    <a:pt x="3078228" y="52865"/>
                  </a:cubicBezTo>
                  <a:lnTo>
                    <a:pt x="3078228" y="576184"/>
                  </a:lnTo>
                  <a:cubicBezTo>
                    <a:pt x="3078228" y="605381"/>
                    <a:pt x="3054560" y="629049"/>
                    <a:pt x="3025364" y="629049"/>
                  </a:cubicBezTo>
                  <a:lnTo>
                    <a:pt x="52865" y="629049"/>
                  </a:lnTo>
                  <a:cubicBezTo>
                    <a:pt x="23668" y="629049"/>
                    <a:pt x="0" y="605381"/>
                    <a:pt x="0" y="576184"/>
                  </a:cubicBezTo>
                  <a:lnTo>
                    <a:pt x="0" y="52865"/>
                  </a:lnTo>
                  <a:cubicBezTo>
                    <a:pt x="0" y="23668"/>
                    <a:pt x="23668" y="0"/>
                    <a:pt x="52865" y="0"/>
                  </a:cubicBezTo>
                  <a:close/>
                </a:path>
              </a:pathLst>
            </a:custGeom>
            <a:solidFill>
              <a:srgbClr val="2E4C82"/>
            </a:solidFill>
          </p:spPr>
          <p:txBody>
            <a:bodyPr/>
            <a:lstStyle/>
            <a:p>
              <a:endParaRPr lang="en-AS"/>
            </a:p>
          </p:txBody>
        </p:sp>
        <p:sp>
          <p:nvSpPr>
            <p:cNvPr id="7" name="TextBox 7"/>
            <p:cNvSpPr txBox="1"/>
            <p:nvPr/>
          </p:nvSpPr>
          <p:spPr>
            <a:xfrm>
              <a:off x="0" y="-66675"/>
              <a:ext cx="3078228" cy="695724"/>
            </a:xfrm>
            <a:prstGeom prst="rect">
              <a:avLst/>
            </a:prstGeom>
          </p:spPr>
          <p:txBody>
            <a:bodyPr lIns="50800" tIns="50800" rIns="50800" bIns="50800" rtlCol="0" anchor="ctr"/>
            <a:lstStyle/>
            <a:p>
              <a:pPr algn="ctr">
                <a:lnSpc>
                  <a:spcPts val="3249"/>
                </a:lnSpc>
              </a:pPr>
              <a:endParaRPr/>
            </a:p>
          </p:txBody>
        </p:sp>
      </p:grpSp>
      <p:sp>
        <p:nvSpPr>
          <p:cNvPr id="8" name="TextBox 8"/>
          <p:cNvSpPr txBox="1"/>
          <p:nvPr/>
        </p:nvSpPr>
        <p:spPr>
          <a:xfrm>
            <a:off x="11973434" y="1675597"/>
            <a:ext cx="3504839" cy="771525"/>
          </a:xfrm>
          <a:prstGeom prst="rect">
            <a:avLst/>
          </a:prstGeom>
        </p:spPr>
        <p:txBody>
          <a:bodyPr lIns="0" tIns="0" rIns="0" bIns="0" rtlCol="0" anchor="t">
            <a:spAutoFit/>
          </a:bodyPr>
          <a:lstStyle/>
          <a:p>
            <a:pPr algn="ctr">
              <a:lnSpc>
                <a:spcPts val="6000"/>
              </a:lnSpc>
            </a:pPr>
            <a:r>
              <a:rPr lang="en-US" sz="5000" spc="-50">
                <a:solidFill>
                  <a:srgbClr val="FFFFFF"/>
                </a:solidFill>
                <a:latin typeface="Caveat Brush"/>
              </a:rPr>
              <a:t>Example: </a:t>
            </a:r>
          </a:p>
        </p:txBody>
      </p:sp>
      <p:sp>
        <p:nvSpPr>
          <p:cNvPr id="9" name="TextBox 9"/>
          <p:cNvSpPr txBox="1"/>
          <p:nvPr/>
        </p:nvSpPr>
        <p:spPr>
          <a:xfrm>
            <a:off x="11827346" y="3710919"/>
            <a:ext cx="3797016" cy="769441"/>
          </a:xfrm>
          <a:prstGeom prst="rect">
            <a:avLst/>
          </a:prstGeom>
        </p:spPr>
        <p:txBody>
          <a:bodyPr lIns="0" tIns="0" rIns="0" bIns="0" rtlCol="0" anchor="t">
            <a:spAutoFit/>
          </a:bodyPr>
          <a:lstStyle/>
          <a:p>
            <a:pPr algn="ctr">
              <a:lnSpc>
                <a:spcPts val="6000"/>
              </a:lnSpc>
            </a:pPr>
            <a:r>
              <a:rPr lang="en-US" sz="5000" spc="-50" dirty="0">
                <a:solidFill>
                  <a:srgbClr val="FFD200"/>
                </a:solidFill>
                <a:latin typeface="Caveat Brush"/>
              </a:rPr>
              <a:t>counter widget </a:t>
            </a:r>
          </a:p>
        </p:txBody>
      </p:sp>
      <p:sp>
        <p:nvSpPr>
          <p:cNvPr id="10" name="TextBox 10"/>
          <p:cNvSpPr txBox="1"/>
          <p:nvPr/>
        </p:nvSpPr>
        <p:spPr>
          <a:xfrm>
            <a:off x="11582891" y="4677815"/>
            <a:ext cx="4285923" cy="4552657"/>
          </a:xfrm>
          <a:prstGeom prst="rect">
            <a:avLst/>
          </a:prstGeom>
        </p:spPr>
        <p:txBody>
          <a:bodyPr lIns="0" tIns="0" rIns="0" bIns="0" rtlCol="0" anchor="t">
            <a:spAutoFit/>
          </a:bodyPr>
          <a:lstStyle/>
          <a:p>
            <a:pPr algn="ctr">
              <a:lnSpc>
                <a:spcPts val="4479"/>
              </a:lnSpc>
            </a:pPr>
            <a:r>
              <a:rPr lang="en-US" sz="2400" dirty="0">
                <a:solidFill>
                  <a:schemeClr val="bg1"/>
                </a:solidFill>
                <a:latin typeface="Codec Pro"/>
              </a:rPr>
              <a:t>In a counter widget, the count value would be an example of ephemeral state, as it is specific to that particular widget and does not need to be shared with other parts of the application.</a:t>
            </a:r>
          </a:p>
        </p:txBody>
      </p:sp>
      <p:sp>
        <p:nvSpPr>
          <p:cNvPr id="13" name="TextBox 13"/>
          <p:cNvSpPr txBox="1"/>
          <p:nvPr/>
        </p:nvSpPr>
        <p:spPr>
          <a:xfrm>
            <a:off x="2571707" y="1164376"/>
            <a:ext cx="6733975" cy="1195392"/>
          </a:xfrm>
          <a:prstGeom prst="rect">
            <a:avLst/>
          </a:prstGeom>
        </p:spPr>
        <p:txBody>
          <a:bodyPr wrap="square" lIns="0" tIns="0" rIns="0" bIns="0" rtlCol="0" anchor="t">
            <a:spAutoFit/>
          </a:bodyPr>
          <a:lstStyle/>
          <a:p>
            <a:pPr algn="l">
              <a:lnSpc>
                <a:spcPts val="9000"/>
              </a:lnSpc>
            </a:pPr>
            <a:r>
              <a:rPr lang="en-US" sz="9000" spc="-89" dirty="0">
                <a:solidFill>
                  <a:srgbClr val="203A69"/>
                </a:solidFill>
                <a:latin typeface="Caveat Brush"/>
              </a:rPr>
              <a:t>Ephemeral State</a:t>
            </a:r>
          </a:p>
        </p:txBody>
      </p:sp>
      <p:sp>
        <p:nvSpPr>
          <p:cNvPr id="14" name="TextBox 14"/>
          <p:cNvSpPr txBox="1"/>
          <p:nvPr/>
        </p:nvSpPr>
        <p:spPr>
          <a:xfrm>
            <a:off x="1028700" y="3120368"/>
            <a:ext cx="8830061" cy="6065763"/>
          </a:xfrm>
          <a:prstGeom prst="rect">
            <a:avLst/>
          </a:prstGeom>
        </p:spPr>
        <p:txBody>
          <a:bodyPr wrap="square" lIns="0" tIns="0" rIns="0" bIns="0" rtlCol="0" anchor="t">
            <a:spAutoFit/>
          </a:bodyPr>
          <a:lstStyle/>
          <a:p>
            <a:pPr algn="ctr">
              <a:lnSpc>
                <a:spcPts val="4320"/>
              </a:lnSpc>
            </a:pPr>
            <a:r>
              <a:rPr lang="en-US" sz="3600" dirty="0">
                <a:solidFill>
                  <a:srgbClr val="171810"/>
                </a:solidFill>
                <a:latin typeface="Codec Pro"/>
              </a:rPr>
              <a:t>Ephemeral or (local) state is responsible for managing data that is local to a particular widget or UI component. It includes properties like text, content.</a:t>
            </a:r>
          </a:p>
          <a:p>
            <a:pPr algn="ctr">
              <a:lnSpc>
                <a:spcPts val="4320"/>
              </a:lnSpc>
            </a:pPr>
            <a:endParaRPr lang="en-US" sz="3600" dirty="0">
              <a:solidFill>
                <a:srgbClr val="171810"/>
              </a:solidFill>
              <a:latin typeface="Codec Pro"/>
            </a:endParaRPr>
          </a:p>
          <a:p>
            <a:pPr algn="ctr">
              <a:lnSpc>
                <a:spcPts val="4320"/>
              </a:lnSpc>
            </a:pPr>
            <a:endParaRPr lang="en-US" sz="3600" dirty="0">
              <a:solidFill>
                <a:srgbClr val="171810"/>
              </a:solidFill>
              <a:latin typeface="Codec Pro"/>
            </a:endParaRPr>
          </a:p>
          <a:p>
            <a:pPr algn="ctr">
              <a:lnSpc>
                <a:spcPts val="4320"/>
              </a:lnSpc>
            </a:pPr>
            <a:endParaRPr lang="en-US" sz="3600" dirty="0">
              <a:solidFill>
                <a:srgbClr val="171810"/>
              </a:solidFill>
              <a:latin typeface="Codec Pro"/>
            </a:endParaRPr>
          </a:p>
          <a:p>
            <a:pPr algn="ctr">
              <a:lnSpc>
                <a:spcPts val="4320"/>
              </a:lnSpc>
            </a:pPr>
            <a:r>
              <a:rPr lang="en-US" sz="3600" dirty="0">
                <a:solidFill>
                  <a:srgbClr val="171810"/>
                </a:solidFill>
                <a:latin typeface="Codec Pro"/>
              </a:rPr>
              <a:t>Managed by StatefulWidget</a:t>
            </a:r>
          </a:p>
          <a:p>
            <a:pPr algn="ctr">
              <a:lnSpc>
                <a:spcPts val="4320"/>
              </a:lnSpc>
            </a:pPr>
            <a:r>
              <a:rPr lang="en-US" sz="3600" dirty="0">
                <a:solidFill>
                  <a:srgbClr val="171810"/>
                </a:solidFill>
                <a:latin typeface="Codec Pro"/>
              </a:rPr>
              <a:t>These widgets have associated mutable state that can change over time in response to various events.</a:t>
            </a:r>
          </a:p>
        </p:txBody>
      </p:sp>
      <p:grpSp>
        <p:nvGrpSpPr>
          <p:cNvPr id="15" name="Group 15"/>
          <p:cNvGrpSpPr/>
          <p:nvPr/>
        </p:nvGrpSpPr>
        <p:grpSpPr>
          <a:xfrm>
            <a:off x="981963" y="1124052"/>
            <a:ext cx="1009545" cy="1009545"/>
            <a:chOff x="0" y="0"/>
            <a:chExt cx="1346060" cy="1346060"/>
          </a:xfrm>
        </p:grpSpPr>
        <p:grpSp>
          <p:nvGrpSpPr>
            <p:cNvPr id="16" name="Group 16"/>
            <p:cNvGrpSpPr/>
            <p:nvPr/>
          </p:nvGrpSpPr>
          <p:grpSpPr>
            <a:xfrm>
              <a:off x="0" y="0"/>
              <a:ext cx="1346060" cy="134606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200"/>
              </a:solidFill>
              <a:ln cap="sq">
                <a:noFill/>
                <a:prstDash val="solid"/>
                <a:miter/>
              </a:ln>
            </p:spPr>
            <p:txBody>
              <a:bodyPr/>
              <a:lstStyle/>
              <a:p>
                <a:endParaRPr lang="en-AS"/>
              </a:p>
            </p:txBody>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2079"/>
                  </a:lnSpc>
                </a:pPr>
                <a:endParaRPr/>
              </a:p>
            </p:txBody>
          </p:sp>
        </p:grpSp>
        <p:sp>
          <p:nvSpPr>
            <p:cNvPr id="19" name="TextBox 19"/>
            <p:cNvSpPr txBox="1"/>
            <p:nvPr/>
          </p:nvSpPr>
          <p:spPr>
            <a:xfrm>
              <a:off x="173119" y="237012"/>
              <a:ext cx="999823" cy="967286"/>
            </a:xfrm>
            <a:prstGeom prst="rect">
              <a:avLst/>
            </a:prstGeom>
          </p:spPr>
          <p:txBody>
            <a:bodyPr lIns="0" tIns="0" rIns="0" bIns="0" rtlCol="0" anchor="t">
              <a:spAutoFit/>
            </a:bodyPr>
            <a:lstStyle/>
            <a:p>
              <a:pPr algn="ctr">
                <a:lnSpc>
                  <a:spcPts val="5229"/>
                </a:lnSpc>
              </a:pPr>
              <a:r>
                <a:rPr lang="en-US" sz="5229" spc="-52" dirty="0">
                  <a:solidFill>
                    <a:srgbClr val="203A69"/>
                  </a:solidFill>
                  <a:latin typeface="Caveat Brush"/>
                </a:rPr>
                <a:t>1.</a:t>
              </a: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sp>
        <p:nvSpPr>
          <p:cNvPr id="13" name="TextBox 13"/>
          <p:cNvSpPr txBox="1"/>
          <p:nvPr/>
        </p:nvSpPr>
        <p:spPr>
          <a:xfrm>
            <a:off x="2442682" y="960479"/>
            <a:ext cx="6733975" cy="1195392"/>
          </a:xfrm>
          <a:prstGeom prst="rect">
            <a:avLst/>
          </a:prstGeom>
        </p:spPr>
        <p:txBody>
          <a:bodyPr wrap="square" lIns="0" tIns="0" rIns="0" bIns="0" rtlCol="0" anchor="t">
            <a:spAutoFit/>
          </a:bodyPr>
          <a:lstStyle/>
          <a:p>
            <a:pPr algn="l">
              <a:lnSpc>
                <a:spcPts val="9000"/>
              </a:lnSpc>
            </a:pPr>
            <a:r>
              <a:rPr lang="en-US" sz="9000" spc="-89" dirty="0">
                <a:solidFill>
                  <a:srgbClr val="203A69"/>
                </a:solidFill>
                <a:latin typeface="Caveat Brush"/>
              </a:rPr>
              <a:t>App State</a:t>
            </a:r>
          </a:p>
        </p:txBody>
      </p:sp>
      <p:sp>
        <p:nvSpPr>
          <p:cNvPr id="14" name="TextBox 14"/>
          <p:cNvSpPr txBox="1"/>
          <p:nvPr/>
        </p:nvSpPr>
        <p:spPr>
          <a:xfrm>
            <a:off x="457200" y="2980398"/>
            <a:ext cx="8830061" cy="6065763"/>
          </a:xfrm>
          <a:prstGeom prst="rect">
            <a:avLst/>
          </a:prstGeom>
        </p:spPr>
        <p:txBody>
          <a:bodyPr wrap="square" lIns="0" tIns="0" rIns="0" bIns="0" rtlCol="0" anchor="t">
            <a:spAutoFit/>
          </a:bodyPr>
          <a:lstStyle/>
          <a:p>
            <a:pPr algn="ctr">
              <a:lnSpc>
                <a:spcPts val="4320"/>
              </a:lnSpc>
            </a:pPr>
            <a:r>
              <a:rPr lang="en-US" sz="3600" dirty="0">
                <a:solidFill>
                  <a:srgbClr val="171810"/>
                </a:solidFill>
                <a:latin typeface="Codec Pro"/>
              </a:rPr>
              <a:t>App or (global) state is responsible for managing data that is shared and accessed by multiple widgets or different parts of the application. It includes information like user authentication status, theme settings, navigation state.</a:t>
            </a:r>
          </a:p>
          <a:p>
            <a:pPr algn="ctr">
              <a:lnSpc>
                <a:spcPts val="4320"/>
              </a:lnSpc>
            </a:pPr>
            <a:endParaRPr lang="en-US" sz="3600" dirty="0">
              <a:solidFill>
                <a:srgbClr val="171810"/>
              </a:solidFill>
              <a:latin typeface="Codec Pro"/>
            </a:endParaRPr>
          </a:p>
          <a:p>
            <a:pPr algn="ctr">
              <a:lnSpc>
                <a:spcPts val="4320"/>
              </a:lnSpc>
            </a:pPr>
            <a:endParaRPr lang="en-US" sz="3600" dirty="0">
              <a:solidFill>
                <a:srgbClr val="171810"/>
              </a:solidFill>
              <a:latin typeface="Codec Pro"/>
            </a:endParaRPr>
          </a:p>
          <a:p>
            <a:pPr algn="ctr">
              <a:lnSpc>
                <a:spcPts val="4320"/>
              </a:lnSpc>
            </a:pPr>
            <a:r>
              <a:rPr lang="en-US" sz="3600" dirty="0">
                <a:solidFill>
                  <a:srgbClr val="171810"/>
                </a:solidFill>
                <a:latin typeface="Codec Pro"/>
              </a:rPr>
              <a:t>Managed by State Management Techniques.</a:t>
            </a:r>
          </a:p>
        </p:txBody>
      </p:sp>
      <p:grpSp>
        <p:nvGrpSpPr>
          <p:cNvPr id="15" name="Group 15"/>
          <p:cNvGrpSpPr/>
          <p:nvPr/>
        </p:nvGrpSpPr>
        <p:grpSpPr>
          <a:xfrm>
            <a:off x="990600" y="933262"/>
            <a:ext cx="1009545" cy="1009545"/>
            <a:chOff x="0" y="0"/>
            <a:chExt cx="1346060" cy="1346060"/>
          </a:xfrm>
        </p:grpSpPr>
        <p:grpSp>
          <p:nvGrpSpPr>
            <p:cNvPr id="16" name="Group 16"/>
            <p:cNvGrpSpPr/>
            <p:nvPr/>
          </p:nvGrpSpPr>
          <p:grpSpPr>
            <a:xfrm>
              <a:off x="0" y="0"/>
              <a:ext cx="1346060" cy="134606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200"/>
              </a:solidFill>
              <a:ln cap="sq">
                <a:noFill/>
                <a:prstDash val="solid"/>
                <a:miter/>
              </a:ln>
            </p:spPr>
            <p:txBody>
              <a:bodyPr/>
              <a:lstStyle/>
              <a:p>
                <a:endParaRPr lang="en-AS"/>
              </a:p>
            </p:txBody>
          </p:sp>
          <p:sp>
            <p:nvSpPr>
              <p:cNvPr id="18" name="TextBox 18"/>
              <p:cNvSpPr txBox="1"/>
              <p:nvPr/>
            </p:nvSpPr>
            <p:spPr>
              <a:xfrm>
                <a:off x="76200" y="28575"/>
                <a:ext cx="660400" cy="708025"/>
              </a:xfrm>
              <a:prstGeom prst="rect">
                <a:avLst/>
              </a:prstGeom>
            </p:spPr>
            <p:txBody>
              <a:bodyPr lIns="50800" tIns="50800" rIns="50800" bIns="50800" rtlCol="0" anchor="ctr"/>
              <a:lstStyle/>
              <a:p>
                <a:pPr algn="ctr">
                  <a:lnSpc>
                    <a:spcPts val="2079"/>
                  </a:lnSpc>
                </a:pPr>
                <a:endParaRPr/>
              </a:p>
            </p:txBody>
          </p:sp>
        </p:grpSp>
        <p:sp>
          <p:nvSpPr>
            <p:cNvPr id="19" name="TextBox 19"/>
            <p:cNvSpPr txBox="1"/>
            <p:nvPr/>
          </p:nvSpPr>
          <p:spPr>
            <a:xfrm>
              <a:off x="173119" y="237012"/>
              <a:ext cx="999823" cy="922304"/>
            </a:xfrm>
            <a:prstGeom prst="rect">
              <a:avLst/>
            </a:prstGeom>
          </p:spPr>
          <p:txBody>
            <a:bodyPr lIns="0" tIns="0" rIns="0" bIns="0" rtlCol="0" anchor="t">
              <a:spAutoFit/>
            </a:bodyPr>
            <a:lstStyle/>
            <a:p>
              <a:pPr algn="ctr">
                <a:lnSpc>
                  <a:spcPts val="5229"/>
                </a:lnSpc>
              </a:pPr>
              <a:r>
                <a:rPr lang="en-US" sz="5229" spc="-52" dirty="0">
                  <a:solidFill>
                    <a:srgbClr val="203A69"/>
                  </a:solidFill>
                  <a:latin typeface="Caveat Brush"/>
                </a:rPr>
                <a:t>2.</a:t>
              </a:r>
            </a:p>
          </p:txBody>
        </p:sp>
      </p:grpSp>
      <p:pic>
        <p:nvPicPr>
          <p:cNvPr id="20" name="Picture Placeholder 6" descr="A screenshot of a computer&#10;&#10;Description automatically generated">
            <a:extLst>
              <a:ext uri="{FF2B5EF4-FFF2-40B4-BE49-F238E27FC236}">
                <a16:creationId xmlns:a16="http://schemas.microsoft.com/office/drawing/2014/main" id="{97753C8D-D54F-1B14-3E66-FE01D592F5C6}"/>
              </a:ext>
            </a:extLst>
          </p:cNvPr>
          <p:cNvPicPr>
            <a:picLocks noChangeAspect="1"/>
          </p:cNvPicPr>
          <p:nvPr/>
        </p:nvPicPr>
        <p:blipFill rotWithShape="1">
          <a:blip r:embed="rId2"/>
          <a:srcRect t="18417" b="13327"/>
          <a:stretch/>
        </p:blipFill>
        <p:spPr>
          <a:xfrm>
            <a:off x="9448800" y="952497"/>
            <a:ext cx="8678155" cy="8305803"/>
          </a:xfrm>
          <a:prstGeom prst="rect">
            <a:avLst/>
          </a:prstGeom>
        </p:spPr>
      </p:pic>
    </p:spTree>
    <p:extLst>
      <p:ext uri="{BB962C8B-B14F-4D97-AF65-F5344CB8AC3E}">
        <p14:creationId xmlns:p14="http://schemas.microsoft.com/office/powerpoint/2010/main" val="416377543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solidFill>
            <a:srgbClr val="3040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5518" y="720090"/>
            <a:ext cx="16856964" cy="884682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data flow&#10;&#10;Description automatically generated">
            <a:extLst>
              <a:ext uri="{FF2B5EF4-FFF2-40B4-BE49-F238E27FC236}">
                <a16:creationId xmlns:a16="http://schemas.microsoft.com/office/drawing/2014/main" id="{F36D54FB-0EA2-E681-AD3D-57DAC578E2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1026" y="965200"/>
            <a:ext cx="12905946" cy="8356599"/>
          </a:xfrm>
          <a:prstGeom prst="rect">
            <a:avLst/>
          </a:prstGeom>
        </p:spPr>
      </p:pic>
    </p:spTree>
    <p:extLst>
      <p:ext uri="{BB962C8B-B14F-4D97-AF65-F5344CB8AC3E}">
        <p14:creationId xmlns:p14="http://schemas.microsoft.com/office/powerpoint/2010/main" val="153228986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sp>
        <p:nvSpPr>
          <p:cNvPr id="2" name="TextBox 2"/>
          <p:cNvSpPr txBox="1"/>
          <p:nvPr/>
        </p:nvSpPr>
        <p:spPr>
          <a:xfrm>
            <a:off x="1445475" y="1104900"/>
            <a:ext cx="15092250" cy="1188082"/>
          </a:xfrm>
          <a:prstGeom prst="rect">
            <a:avLst/>
          </a:prstGeom>
        </p:spPr>
        <p:txBody>
          <a:bodyPr lIns="0" tIns="0" rIns="0" bIns="0" rtlCol="0" anchor="t">
            <a:spAutoFit/>
          </a:bodyPr>
          <a:lstStyle/>
          <a:p>
            <a:pPr algn="ctr">
              <a:lnSpc>
                <a:spcPts val="9000"/>
              </a:lnSpc>
            </a:pPr>
            <a:r>
              <a:rPr lang="en-US" sz="8000" spc="-89" dirty="0">
                <a:solidFill>
                  <a:srgbClr val="203A69"/>
                </a:solidFill>
                <a:latin typeface="Caveat Brush"/>
              </a:rPr>
              <a:t> some State Management Techniques</a:t>
            </a:r>
          </a:p>
        </p:txBody>
      </p:sp>
      <p:sp>
        <p:nvSpPr>
          <p:cNvPr id="5" name="TextBox 5"/>
          <p:cNvSpPr txBox="1"/>
          <p:nvPr/>
        </p:nvSpPr>
        <p:spPr>
          <a:xfrm>
            <a:off x="7728857" y="6062122"/>
            <a:ext cx="3853543" cy="584647"/>
          </a:xfrm>
          <a:prstGeom prst="rect">
            <a:avLst/>
          </a:prstGeom>
        </p:spPr>
        <p:txBody>
          <a:bodyPr wrap="square" lIns="0" tIns="0" rIns="0" bIns="0" rtlCol="0" anchor="t">
            <a:spAutoFit/>
          </a:bodyPr>
          <a:lstStyle/>
          <a:p>
            <a:pPr algn="l">
              <a:lnSpc>
                <a:spcPts val="4159"/>
              </a:lnSpc>
            </a:pPr>
            <a:r>
              <a:rPr lang="en-US" sz="5400" dirty="0">
                <a:solidFill>
                  <a:srgbClr val="171810"/>
                </a:solidFill>
                <a:latin typeface="Codec Pro"/>
              </a:rPr>
              <a:t>Bloc</a:t>
            </a:r>
            <a:r>
              <a:rPr lang="en-US" sz="3600" dirty="0">
                <a:solidFill>
                  <a:srgbClr val="171810"/>
                </a:solidFill>
                <a:latin typeface="Codec Pro"/>
              </a:rPr>
              <a:t> </a:t>
            </a:r>
            <a:r>
              <a:rPr lang="en-US" sz="2800" dirty="0">
                <a:solidFill>
                  <a:srgbClr val="171810"/>
                </a:solidFill>
                <a:latin typeface="Codec Pro"/>
              </a:rPr>
              <a:t>(cubit- Bloc )</a:t>
            </a:r>
          </a:p>
        </p:txBody>
      </p:sp>
      <p:grpSp>
        <p:nvGrpSpPr>
          <p:cNvPr id="7" name="Group 7"/>
          <p:cNvGrpSpPr/>
          <p:nvPr/>
        </p:nvGrpSpPr>
        <p:grpSpPr>
          <a:xfrm>
            <a:off x="6310388" y="5793986"/>
            <a:ext cx="1009545" cy="1009545"/>
            <a:chOff x="0" y="0"/>
            <a:chExt cx="1346060" cy="1346060"/>
          </a:xfrm>
        </p:grpSpPr>
        <p:grpSp>
          <p:nvGrpSpPr>
            <p:cNvPr id="8" name="Group 8"/>
            <p:cNvGrpSpPr/>
            <p:nvPr/>
          </p:nvGrpSpPr>
          <p:grpSpPr>
            <a:xfrm>
              <a:off x="0" y="0"/>
              <a:ext cx="1346060" cy="134606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200"/>
              </a:solidFill>
              <a:ln cap="sq">
                <a:noFill/>
                <a:prstDash val="solid"/>
                <a:miter/>
              </a:ln>
            </p:spPr>
            <p:txBody>
              <a:bodyPr/>
              <a:lstStyle/>
              <a:p>
                <a:endParaRPr lang="en-AS"/>
              </a:p>
            </p:txBody>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2079"/>
                  </a:lnSpc>
                </a:pPr>
                <a:endParaRPr/>
              </a:p>
            </p:txBody>
          </p:sp>
        </p:grpSp>
        <p:sp>
          <p:nvSpPr>
            <p:cNvPr id="11" name="TextBox 11"/>
            <p:cNvSpPr txBox="1"/>
            <p:nvPr/>
          </p:nvSpPr>
          <p:spPr>
            <a:xfrm>
              <a:off x="173119" y="237012"/>
              <a:ext cx="999823" cy="922304"/>
            </a:xfrm>
            <a:prstGeom prst="rect">
              <a:avLst/>
            </a:prstGeom>
          </p:spPr>
          <p:txBody>
            <a:bodyPr lIns="0" tIns="0" rIns="0" bIns="0" rtlCol="0" anchor="t">
              <a:spAutoFit/>
            </a:bodyPr>
            <a:lstStyle/>
            <a:p>
              <a:pPr algn="ctr">
                <a:lnSpc>
                  <a:spcPts val="5229"/>
                </a:lnSpc>
              </a:pPr>
              <a:r>
                <a:rPr lang="en-US" sz="5229" spc="-52" dirty="0">
                  <a:solidFill>
                    <a:srgbClr val="203A69"/>
                  </a:solidFill>
                  <a:latin typeface="Caveat Brush"/>
                </a:rPr>
                <a:t>2</a:t>
              </a:r>
            </a:p>
          </p:txBody>
        </p:sp>
      </p:grpSp>
      <p:sp>
        <p:nvSpPr>
          <p:cNvPr id="51" name="TextBox 3">
            <a:extLst>
              <a:ext uri="{FF2B5EF4-FFF2-40B4-BE49-F238E27FC236}">
                <a16:creationId xmlns:a16="http://schemas.microsoft.com/office/drawing/2014/main" id="{440FD9FC-7209-7A6B-9938-14D8984390CB}"/>
              </a:ext>
            </a:extLst>
          </p:cNvPr>
          <p:cNvSpPr txBox="1"/>
          <p:nvPr/>
        </p:nvSpPr>
        <p:spPr>
          <a:xfrm>
            <a:off x="7696200" y="4076700"/>
            <a:ext cx="3586779" cy="584647"/>
          </a:xfrm>
          <a:prstGeom prst="rect">
            <a:avLst/>
          </a:prstGeom>
        </p:spPr>
        <p:txBody>
          <a:bodyPr lIns="0" tIns="0" rIns="0" bIns="0" rtlCol="0" anchor="t">
            <a:spAutoFit/>
          </a:bodyPr>
          <a:lstStyle/>
          <a:p>
            <a:pPr algn="l">
              <a:lnSpc>
                <a:spcPts val="4159"/>
              </a:lnSpc>
            </a:pPr>
            <a:r>
              <a:rPr lang="en-US" sz="5400" dirty="0">
                <a:solidFill>
                  <a:srgbClr val="171810"/>
                </a:solidFill>
                <a:latin typeface="Codec Pro"/>
              </a:rPr>
              <a:t>River pod</a:t>
            </a:r>
          </a:p>
        </p:txBody>
      </p:sp>
      <p:grpSp>
        <p:nvGrpSpPr>
          <p:cNvPr id="52" name="Group 12">
            <a:extLst>
              <a:ext uri="{FF2B5EF4-FFF2-40B4-BE49-F238E27FC236}">
                <a16:creationId xmlns:a16="http://schemas.microsoft.com/office/drawing/2014/main" id="{9D8B0C73-A05D-92FB-C889-137F5AFE9446}"/>
              </a:ext>
            </a:extLst>
          </p:cNvPr>
          <p:cNvGrpSpPr/>
          <p:nvPr/>
        </p:nvGrpSpPr>
        <p:grpSpPr>
          <a:xfrm>
            <a:off x="6294288" y="3854452"/>
            <a:ext cx="917768" cy="917768"/>
            <a:chOff x="0" y="0"/>
            <a:chExt cx="1346060" cy="1346060"/>
          </a:xfrm>
        </p:grpSpPr>
        <p:grpSp>
          <p:nvGrpSpPr>
            <p:cNvPr id="53" name="Group 13">
              <a:extLst>
                <a:ext uri="{FF2B5EF4-FFF2-40B4-BE49-F238E27FC236}">
                  <a16:creationId xmlns:a16="http://schemas.microsoft.com/office/drawing/2014/main" id="{AEAA443C-1463-676E-056A-BEA8FDC82B80}"/>
                </a:ext>
              </a:extLst>
            </p:cNvPr>
            <p:cNvGrpSpPr/>
            <p:nvPr/>
          </p:nvGrpSpPr>
          <p:grpSpPr>
            <a:xfrm>
              <a:off x="0" y="0"/>
              <a:ext cx="1346060" cy="1346060"/>
              <a:chOff x="0" y="0"/>
              <a:chExt cx="812800" cy="812800"/>
            </a:xfrm>
          </p:grpSpPr>
          <p:sp>
            <p:nvSpPr>
              <p:cNvPr id="55" name="Freeform 14">
                <a:extLst>
                  <a:ext uri="{FF2B5EF4-FFF2-40B4-BE49-F238E27FC236}">
                    <a16:creationId xmlns:a16="http://schemas.microsoft.com/office/drawing/2014/main" id="{22A9BA0B-650E-06C7-BEF8-D3BBBFA74CB9}"/>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D200"/>
              </a:solidFill>
              <a:ln cap="sq">
                <a:noFill/>
                <a:prstDash val="solid"/>
                <a:miter/>
              </a:ln>
            </p:spPr>
            <p:txBody>
              <a:bodyPr/>
              <a:lstStyle/>
              <a:p>
                <a:endParaRPr lang="en-AS"/>
              </a:p>
            </p:txBody>
          </p:sp>
          <p:sp>
            <p:nvSpPr>
              <p:cNvPr id="56" name="TextBox 15">
                <a:extLst>
                  <a:ext uri="{FF2B5EF4-FFF2-40B4-BE49-F238E27FC236}">
                    <a16:creationId xmlns:a16="http://schemas.microsoft.com/office/drawing/2014/main" id="{DDDBE597-F2DD-346F-F7F3-07F5A52BBB52}"/>
                  </a:ext>
                </a:extLst>
              </p:cNvPr>
              <p:cNvSpPr txBox="1"/>
              <p:nvPr/>
            </p:nvSpPr>
            <p:spPr>
              <a:xfrm>
                <a:off x="76200" y="28575"/>
                <a:ext cx="660400" cy="708025"/>
              </a:xfrm>
              <a:prstGeom prst="rect">
                <a:avLst/>
              </a:prstGeom>
            </p:spPr>
            <p:txBody>
              <a:bodyPr lIns="50800" tIns="50800" rIns="50800" bIns="50800" rtlCol="0" anchor="ctr"/>
              <a:lstStyle/>
              <a:p>
                <a:pPr algn="ctr">
                  <a:lnSpc>
                    <a:spcPts val="2079"/>
                  </a:lnSpc>
                </a:pPr>
                <a:endParaRPr/>
              </a:p>
            </p:txBody>
          </p:sp>
        </p:grpSp>
        <p:sp>
          <p:nvSpPr>
            <p:cNvPr id="54" name="TextBox 16">
              <a:extLst>
                <a:ext uri="{FF2B5EF4-FFF2-40B4-BE49-F238E27FC236}">
                  <a16:creationId xmlns:a16="http://schemas.microsoft.com/office/drawing/2014/main" id="{7D151D4F-A98B-C4F4-1DFA-CB06B7BF4FCC}"/>
                </a:ext>
              </a:extLst>
            </p:cNvPr>
            <p:cNvSpPr txBox="1"/>
            <p:nvPr/>
          </p:nvSpPr>
          <p:spPr>
            <a:xfrm>
              <a:off x="173119" y="237012"/>
              <a:ext cx="999823" cy="922304"/>
            </a:xfrm>
            <a:prstGeom prst="rect">
              <a:avLst/>
            </a:prstGeom>
          </p:spPr>
          <p:txBody>
            <a:bodyPr lIns="0" tIns="0" rIns="0" bIns="0" rtlCol="0" anchor="t">
              <a:spAutoFit/>
            </a:bodyPr>
            <a:lstStyle/>
            <a:p>
              <a:pPr algn="ctr">
                <a:lnSpc>
                  <a:spcPts val="5229"/>
                </a:lnSpc>
              </a:pPr>
              <a:r>
                <a:rPr lang="en-US" sz="5229" spc="-52" dirty="0">
                  <a:solidFill>
                    <a:srgbClr val="203A69"/>
                  </a:solidFill>
                  <a:latin typeface="Caveat Brush"/>
                </a:rPr>
                <a:t>1</a:t>
              </a:r>
            </a:p>
          </p:txBody>
        </p:sp>
      </p:gr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AF8F0"/>
        </a:solidFill>
        <a:effectLst/>
      </p:bgPr>
    </p:bg>
    <p:spTree>
      <p:nvGrpSpPr>
        <p:cNvPr id="1" name=""/>
        <p:cNvGrpSpPr/>
        <p:nvPr/>
      </p:nvGrpSpPr>
      <p:grpSpPr>
        <a:xfrm>
          <a:off x="0" y="0"/>
          <a:ext cx="0" cy="0"/>
          <a:chOff x="0" y="0"/>
          <a:chExt cx="0" cy="0"/>
        </a:xfrm>
      </p:grpSpPr>
      <p:sp>
        <p:nvSpPr>
          <p:cNvPr id="51" name="TextBox 3">
            <a:extLst>
              <a:ext uri="{FF2B5EF4-FFF2-40B4-BE49-F238E27FC236}">
                <a16:creationId xmlns:a16="http://schemas.microsoft.com/office/drawing/2014/main" id="{440FD9FC-7209-7A6B-9938-14D8984390CB}"/>
              </a:ext>
            </a:extLst>
          </p:cNvPr>
          <p:cNvSpPr txBox="1"/>
          <p:nvPr/>
        </p:nvSpPr>
        <p:spPr>
          <a:xfrm>
            <a:off x="1676400" y="1204908"/>
            <a:ext cx="5029200" cy="1195392"/>
          </a:xfrm>
          <a:prstGeom prst="rect">
            <a:avLst/>
          </a:prstGeom>
        </p:spPr>
        <p:txBody>
          <a:bodyPr wrap="square" lIns="0" tIns="0" rIns="0" bIns="0" rtlCol="0" anchor="t">
            <a:spAutoFit/>
          </a:bodyPr>
          <a:lstStyle/>
          <a:p>
            <a:pPr>
              <a:lnSpc>
                <a:spcPts val="9000"/>
              </a:lnSpc>
            </a:pPr>
            <a:r>
              <a:rPr lang="en-US" sz="9000" spc="-89" dirty="0">
                <a:solidFill>
                  <a:srgbClr val="203A69"/>
                </a:solidFill>
                <a:latin typeface="Caveat Brush"/>
              </a:rPr>
              <a:t>River pod</a:t>
            </a:r>
          </a:p>
        </p:txBody>
      </p:sp>
      <p:sp>
        <p:nvSpPr>
          <p:cNvPr id="6" name="TextBox 14">
            <a:extLst>
              <a:ext uri="{FF2B5EF4-FFF2-40B4-BE49-F238E27FC236}">
                <a16:creationId xmlns:a16="http://schemas.microsoft.com/office/drawing/2014/main" id="{4D1258E7-4222-0A3C-4FC7-E63C461481CA}"/>
              </a:ext>
            </a:extLst>
          </p:cNvPr>
          <p:cNvSpPr txBox="1"/>
          <p:nvPr/>
        </p:nvSpPr>
        <p:spPr>
          <a:xfrm>
            <a:off x="1524000" y="3314700"/>
            <a:ext cx="11430000" cy="3860031"/>
          </a:xfrm>
          <a:prstGeom prst="rect">
            <a:avLst/>
          </a:prstGeom>
        </p:spPr>
        <p:txBody>
          <a:bodyPr wrap="square" lIns="0" tIns="0" rIns="0" bIns="0" rtlCol="0" anchor="t">
            <a:spAutoFit/>
          </a:bodyPr>
          <a:lstStyle/>
          <a:p>
            <a:pPr marL="571500" indent="-571500">
              <a:lnSpc>
                <a:spcPts val="4320"/>
              </a:lnSpc>
              <a:buFont typeface="Arial" panose="020B0604020202020204" pitchFamily="34" charset="0"/>
              <a:buChar char="•"/>
            </a:pPr>
            <a:r>
              <a:rPr lang="en-US" sz="3600" dirty="0">
                <a:solidFill>
                  <a:srgbClr val="171810"/>
                </a:solidFill>
                <a:latin typeface="Codec Pro"/>
              </a:rPr>
              <a:t>is a library for Flutter that allows you to manage your app’s state in a more efficient and scalable way.</a:t>
            </a:r>
          </a:p>
          <a:p>
            <a:pPr>
              <a:lnSpc>
                <a:spcPts val="4320"/>
              </a:lnSpc>
            </a:pPr>
            <a:endParaRPr lang="en-US" sz="3600" dirty="0">
              <a:solidFill>
                <a:srgbClr val="171810"/>
              </a:solidFill>
              <a:latin typeface="Codec Pro"/>
            </a:endParaRPr>
          </a:p>
          <a:p>
            <a:pPr marL="571500" indent="-571500">
              <a:lnSpc>
                <a:spcPts val="4320"/>
              </a:lnSpc>
              <a:buFont typeface="Arial" panose="020B0604020202020204" pitchFamily="34" charset="0"/>
              <a:buChar char="•"/>
            </a:pPr>
            <a:r>
              <a:rPr kumimoji="0" lang="en-AS" altLang="en-AS" sz="3600" b="0" i="0" u="none" strike="noStrike" cap="none" normalizeH="0" baseline="0" dirty="0">
                <a:ln>
                  <a:noFill/>
                </a:ln>
                <a:solidFill>
                  <a:srgbClr val="242424"/>
                </a:solidFill>
                <a:effectLst/>
                <a:latin typeface="source-serif-pro"/>
              </a:rPr>
              <a:t>manage state in Flutter without using </a:t>
            </a:r>
            <a:r>
              <a:rPr kumimoji="0" lang="en-AS" altLang="en-AS" sz="2800" b="0" i="0" u="none" strike="noStrike" cap="none" normalizeH="0" baseline="0" dirty="0" err="1">
                <a:ln>
                  <a:noFill/>
                </a:ln>
                <a:solidFill>
                  <a:srgbClr val="242424"/>
                </a:solidFill>
                <a:effectLst/>
                <a:latin typeface="source-code-pro"/>
              </a:rPr>
              <a:t>setState</a:t>
            </a:r>
            <a:r>
              <a:rPr kumimoji="0" lang="en-AS" altLang="en-AS" sz="3600" b="0" i="0" u="none" strike="noStrike" cap="none" normalizeH="0" baseline="0" dirty="0">
                <a:ln>
                  <a:noFill/>
                </a:ln>
                <a:solidFill>
                  <a:srgbClr val="242424"/>
                </a:solidFill>
                <a:effectLst/>
                <a:latin typeface="source-serif-pro"/>
              </a:rPr>
              <a:t>.</a:t>
            </a:r>
            <a:r>
              <a:rPr kumimoji="0" lang="en-US" altLang="en-AS" sz="3600" b="0" i="0" u="none" strike="noStrike" cap="none" normalizeH="0" baseline="0" dirty="0">
                <a:ln>
                  <a:noFill/>
                </a:ln>
                <a:solidFill>
                  <a:srgbClr val="242424"/>
                </a:solidFill>
                <a:effectLst/>
                <a:latin typeface="source-serif-pro"/>
              </a:rPr>
              <a:t> </a:t>
            </a:r>
            <a:r>
              <a:rPr kumimoji="0" lang="en-AS" altLang="en-AS" sz="3600" b="0" i="0" u="none" strike="noStrike" cap="none" normalizeH="0" baseline="0" dirty="0">
                <a:ln>
                  <a:noFill/>
                </a:ln>
                <a:solidFill>
                  <a:srgbClr val="242424"/>
                </a:solidFill>
                <a:effectLst/>
                <a:latin typeface="source-serif-pro"/>
              </a:rPr>
              <a:t>you can declare a value or a class that can be accessed by other parts of your app. </a:t>
            </a:r>
            <a:r>
              <a:rPr kumimoji="0" lang="en-AS" altLang="en-AS" sz="1600" b="0" i="0" u="none" strike="noStrike" cap="none" normalizeH="0" baseline="0" dirty="0">
                <a:ln>
                  <a:noFill/>
                </a:ln>
                <a:solidFill>
                  <a:schemeClr val="tx1"/>
                </a:solidFill>
                <a:effectLst/>
              </a:rPr>
              <a:t> </a:t>
            </a:r>
            <a:endParaRPr kumimoji="0" lang="en-AS" altLang="en-AS" sz="4000" b="0" i="0" u="none" strike="noStrike" cap="none" normalizeH="0" baseline="0" dirty="0">
              <a:ln>
                <a:noFill/>
              </a:ln>
              <a:solidFill>
                <a:schemeClr val="tx1"/>
              </a:solidFill>
              <a:effectLst/>
              <a:latin typeface="Arial" panose="020B0604020202020204" pitchFamily="34" charset="0"/>
            </a:endParaRPr>
          </a:p>
        </p:txBody>
      </p:sp>
      <p:pic>
        <p:nvPicPr>
          <p:cNvPr id="15" name="Picture 14" descr="A blue and white logo&#10;&#10;Description automatically generated">
            <a:extLst>
              <a:ext uri="{FF2B5EF4-FFF2-40B4-BE49-F238E27FC236}">
                <a16:creationId xmlns:a16="http://schemas.microsoft.com/office/drawing/2014/main" id="{3F2ABF58-BF89-B46F-6F8B-B71B622867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77800" y="1485900"/>
            <a:ext cx="5029200" cy="5029200"/>
          </a:xfrm>
          <a:prstGeom prst="rect">
            <a:avLst/>
          </a:prstGeom>
        </p:spPr>
      </p:pic>
    </p:spTree>
    <p:extLst>
      <p:ext uri="{BB962C8B-B14F-4D97-AF65-F5344CB8AC3E}">
        <p14:creationId xmlns:p14="http://schemas.microsoft.com/office/powerpoint/2010/main" val="31139237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307</TotalTime>
  <Words>564</Words>
  <Application>Microsoft Office PowerPoint</Application>
  <PresentationFormat>Custom</PresentationFormat>
  <Paragraphs>82</Paragraphs>
  <Slides>19</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Caveat Brush</vt:lpstr>
      <vt:lpstr>Calibri</vt:lpstr>
      <vt:lpstr>Arial</vt:lpstr>
      <vt:lpstr>source-serif-pro</vt:lpstr>
      <vt:lpstr>Aptos</vt:lpstr>
      <vt:lpstr>Codec Pro</vt:lpstr>
      <vt:lpstr>Meiryo</vt:lpstr>
      <vt:lpstr>source-code-pro</vt:lpstr>
      <vt:lpstr>Codec Pro Bold</vt:lpstr>
      <vt:lpstr>-apple-system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Structures In Presenting Ideas Education Presentation in Blue Yellow Friendly Hand Drawn Style</dc:title>
  <cp:lastModifiedBy>اميره ناصر سيد متولى يوسف</cp:lastModifiedBy>
  <cp:revision>5</cp:revision>
  <dcterms:created xsi:type="dcterms:W3CDTF">2006-08-16T00:00:00Z</dcterms:created>
  <dcterms:modified xsi:type="dcterms:W3CDTF">2024-05-04T22:59:08Z</dcterms:modified>
  <dc:identifier>DAGEPWztF_o</dc:identifier>
</cp:coreProperties>
</file>

<file path=docProps/thumbnail.jpeg>
</file>